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412" r:id="rId4"/>
    <p:sldId id="364" r:id="rId5"/>
    <p:sldId id="394" r:id="rId6"/>
    <p:sldId id="404" r:id="rId7"/>
    <p:sldId id="409" r:id="rId8"/>
    <p:sldId id="393" r:id="rId9"/>
    <p:sldId id="392" r:id="rId10"/>
    <p:sldId id="390" r:id="rId11"/>
    <p:sldId id="28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7C1B"/>
    <a:srgbClr val="0070C0"/>
    <a:srgbClr val="318EB3"/>
    <a:srgbClr val="F8C460"/>
    <a:srgbClr val="EFEFEF"/>
    <a:srgbClr val="C4C4C4"/>
    <a:srgbClr val="B3B3B3"/>
    <a:srgbClr val="5E5E5E"/>
    <a:srgbClr val="64F0F7"/>
    <a:srgbClr val="65C0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00AB2F-D9A0-45E6-A3F6-9FDCD1226669}" v="133" dt="2020-07-22T01:07:31.1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98" autoAdjust="0"/>
    <p:restoredTop sz="85023" autoAdjust="0"/>
  </p:normalViewPr>
  <p:slideViewPr>
    <p:cSldViewPr snapToGrid="0" snapToObjects="1">
      <p:cViewPr>
        <p:scale>
          <a:sx n="75" d="100"/>
          <a:sy n="75" d="100"/>
        </p:scale>
        <p:origin x="-245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643C98C-6DA6-994F-9019-953254DF25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E4120F-642B-2E46-867A-F6A5E6FA05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71844-02FE-6444-B872-8FA8E36F3783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416BBB-ED44-F546-A045-140E819870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C868A-D970-1249-BC85-577D75CC68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4F6D01-51D6-4F4D-AC2C-52733F802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3503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0950E-2487-4E41-A76D-E1C4FC82355E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B01D79-CAB1-2C4C-82C5-BDCEE0926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72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Hello, everyone. Today I am going to present the paper "Server-Driven Video Streaming for Deep Learning Inference". I am Kuntai Du, a first-year Ph.D. student from University of Chicago. This is a joint work of me, Ahsan Pervaiz, Xin Yuan, Aakanksha Chowdhery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fromm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Google, Qizheng Zhang, Henry Hoffman and Junchen Jiang.</a:t>
            </a:r>
          </a:p>
          <a:p>
            <a:pPr marL="0" indent="0">
              <a:buFontTx/>
              <a:buNone/>
            </a:pP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B01D79-CAB1-2C4C-82C5-BDCEE09264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879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1D79-CAB1-2C4C-82C5-BDCEE09264B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65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Nowadays, DNN-based video analytics becomes more and more pervasive. For example, people deploy wild-life camera and run analytics to learn about the habits of wild animals.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 the street, people deploy traffic camera and run analytics to monitor the current traffic condition and generate valuable insight.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Last but not least, people also use drone and run analytics for multiple purposes.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1D79-CAB1-2C4C-82C5-BDCEE09264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740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1D79-CAB1-2C4C-82C5-BDCEE09264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44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B01D79-CAB1-2C4C-82C5-BDCEE09264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40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B01D79-CAB1-2C4C-82C5-BDCEE09264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29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B01D79-CAB1-2C4C-82C5-BDCEE09264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4031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B01D79-CAB1-2C4C-82C5-BDCEE09264B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289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B01D79-CAB1-2C4C-82C5-BDCEE09264B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889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B01D79-CAB1-2C4C-82C5-BDCEE09264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72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2348-19A7-6E46-9EF2-F94BA6C1F1B5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331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3F717-45C9-574E-8BE8-1A6CE6C6A225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071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B7D65-8E95-1842-9867-75F79A62DDA9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787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B52901-CF3F-314A-A4AE-9AE5D38197BA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368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775F0-FEFD-7540-9058-E6EBCE5A426F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619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E10AC-3A23-8F44-A4EE-1FEDDA77F074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56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D55C3-4B82-3F4D-BCB4-FCF206653A37}" type="datetime1">
              <a:rPr lang="en-US" smtClean="0"/>
              <a:t>8/5/2020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138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2F846-D604-9A43-A7A5-8AC3349D00A8}" type="datetime1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590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DB63C-E36A-754E-9902-6D128F28083F}" type="datetime1">
              <a:rPr lang="en-US" smtClean="0"/>
              <a:t>8/5/2020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676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531A2-5345-204B-9428-406327853431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326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CF0C5-2430-8941-B2D2-F09198406A9E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241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5C776-585A-994F-9C9B-E3FF0A1764C6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F3F83-CEEF-5D42-8784-473683DD0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30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kuntaidu.github.io/aboutm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Relationship Id="rId9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10" Type="http://schemas.openxmlformats.org/officeDocument/2006/relationships/image" Target="../media/image16.svg"/><Relationship Id="rId4" Type="http://schemas.openxmlformats.org/officeDocument/2006/relationships/image" Target="../media/image7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20.png"/><Relationship Id="rId5" Type="http://schemas.microsoft.com/office/2007/relationships/media" Target="../media/media3.mp4"/><Relationship Id="rId10" Type="http://schemas.openxmlformats.org/officeDocument/2006/relationships/image" Target="../media/image19.png"/><Relationship Id="rId4" Type="http://schemas.openxmlformats.org/officeDocument/2006/relationships/video" Target="../media/media2.mp4"/><Relationship Id="rId9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225" y="888193"/>
            <a:ext cx="12085319" cy="2058159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216583"/>
                </a:solidFill>
              </a:rPr>
              <a:t>Server-Driven Video Streaming </a:t>
            </a:r>
            <a:br>
              <a:rPr lang="en-US" sz="4800" b="1" dirty="0">
                <a:solidFill>
                  <a:srgbClr val="216583"/>
                </a:solidFill>
              </a:rPr>
            </a:br>
            <a:r>
              <a:rPr lang="en-US" sz="4800" b="1" dirty="0">
                <a:solidFill>
                  <a:srgbClr val="216583"/>
                </a:solidFill>
              </a:rPr>
              <a:t>for Deep Learning Inference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99550" y="3701034"/>
            <a:ext cx="7984671" cy="1655762"/>
          </a:xfrm>
        </p:spPr>
        <p:txBody>
          <a:bodyPr/>
          <a:lstStyle/>
          <a:p>
            <a:r>
              <a:rPr lang="en-US" dirty="0"/>
              <a:t>Kuntai Du, Ahsan Pervaiz, Xin Yuan, Aakanksha Chowdhery, Qizheng Zhang, Henry Hoffman, Junchen Jiang</a:t>
            </a:r>
          </a:p>
        </p:txBody>
      </p:sp>
      <p:pic>
        <p:nvPicPr>
          <p:cNvPr id="4" name="Picture 6" descr="mage result for uchicago 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99550" y="5026010"/>
            <a:ext cx="3106278" cy="66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51AFF-83E2-484C-B0F6-F3A47C7D0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D50EB9-A7F8-426C-905E-67E42203E1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6034" y="4823041"/>
            <a:ext cx="4019125" cy="106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459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C74E136-51E9-4ECE-ADA6-C23B2E7C5E74}"/>
              </a:ext>
            </a:extLst>
          </p:cNvPr>
          <p:cNvGrpSpPr/>
          <p:nvPr/>
        </p:nvGrpSpPr>
        <p:grpSpPr>
          <a:xfrm>
            <a:off x="2736554" y="1496182"/>
            <a:ext cx="6765191" cy="3855344"/>
            <a:chOff x="1399121" y="1596008"/>
            <a:chExt cx="6765191" cy="385534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5FCE5BC-CA3E-4974-A041-232A5F7D1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9121" y="1596008"/>
              <a:ext cx="6765191" cy="385534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106FAA5-48F4-45AC-84C1-814080E6B021}"/>
                </a:ext>
              </a:extLst>
            </p:cNvPr>
            <p:cNvSpPr/>
            <p:nvPr/>
          </p:nvSpPr>
          <p:spPr>
            <a:xfrm>
              <a:off x="2225040" y="1640840"/>
              <a:ext cx="5602224" cy="314452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Arrow: Down 5">
              <a:extLst>
                <a:ext uri="{FF2B5EF4-FFF2-40B4-BE49-F238E27FC236}">
                  <a16:creationId xmlns:a16="http://schemas.microsoft.com/office/drawing/2014/main" id="{09F199A0-9C40-44E9-99EC-0B6E7B959E41}"/>
                </a:ext>
              </a:extLst>
            </p:cNvPr>
            <p:cNvSpPr/>
            <p:nvPr/>
          </p:nvSpPr>
          <p:spPr>
            <a:xfrm rot="7630196">
              <a:off x="6929017" y="3660027"/>
              <a:ext cx="613245" cy="1299505"/>
            </a:xfrm>
            <a:prstGeom prst="down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2700" dirty="0">
                  <a:solidFill>
                    <a:schemeClr val="tx1"/>
                  </a:solidFill>
                </a:rPr>
                <a:t>Better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270" y="365125"/>
            <a:ext cx="1207273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216583"/>
                </a:solidFill>
              </a:rPr>
              <a:t>Accuracy-bandwidth trade-off</a:t>
            </a:r>
            <a:endParaRPr lang="en-US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212E72-F46C-B54E-BA00-8C960A081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57C1C2-7F66-4116-90AB-6E96662A883A}"/>
              </a:ext>
            </a:extLst>
          </p:cNvPr>
          <p:cNvSpPr/>
          <p:nvPr/>
        </p:nvSpPr>
        <p:spPr>
          <a:xfrm>
            <a:off x="910336" y="2503994"/>
            <a:ext cx="101478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8063F6-BCF5-4F45-9116-8EECF75F1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6554" y="1494899"/>
            <a:ext cx="6765191" cy="385534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EE065B-5F62-42B1-9A8A-77CD21DDCAD9}"/>
              </a:ext>
            </a:extLst>
          </p:cNvPr>
          <p:cNvSpPr/>
          <p:nvPr/>
        </p:nvSpPr>
        <p:spPr>
          <a:xfrm>
            <a:off x="3549600" y="1518049"/>
            <a:ext cx="1584000" cy="608272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6916B6-88E8-41D5-B567-51FE27F9D724}"/>
              </a:ext>
            </a:extLst>
          </p:cNvPr>
          <p:cNvSpPr/>
          <p:nvPr/>
        </p:nvSpPr>
        <p:spPr>
          <a:xfrm>
            <a:off x="5" y="5838441"/>
            <a:ext cx="12191995" cy="5603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DDS can save </a:t>
            </a:r>
            <a:r>
              <a:rPr lang="en-US" sz="3200" b="1" dirty="0" err="1">
                <a:solidFill>
                  <a:schemeClr val="tx1"/>
                </a:solidFill>
              </a:rPr>
              <a:t>upto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b="1" dirty="0">
                <a:solidFill>
                  <a:srgbClr val="0070C0"/>
                </a:solidFill>
              </a:rPr>
              <a:t>59% </a:t>
            </a:r>
            <a:r>
              <a:rPr lang="en-US" sz="3200" b="1" dirty="0">
                <a:solidFill>
                  <a:schemeClr val="tx1"/>
                </a:solidFill>
              </a:rPr>
              <a:t>bandwidth and achieve higher accuracy.</a:t>
            </a:r>
          </a:p>
        </p:txBody>
      </p:sp>
    </p:spTree>
    <p:extLst>
      <p:ext uri="{BB962C8B-B14F-4D97-AF65-F5344CB8AC3E}">
        <p14:creationId xmlns:p14="http://schemas.microsoft.com/office/powerpoint/2010/main" val="352961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" y="1277792"/>
            <a:ext cx="11925300" cy="5281221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rgbClr val="DD7C1B"/>
                </a:solidFill>
              </a:rPr>
              <a:t>Our contribution</a:t>
            </a:r>
            <a:r>
              <a:rPr lang="en-US" sz="2400" b="1" dirty="0"/>
              <a:t>:</a:t>
            </a:r>
            <a:r>
              <a:rPr lang="en-US" sz="2400" dirty="0">
                <a:solidFill>
                  <a:srgbClr val="DD7C1B"/>
                </a:solidFill>
              </a:rPr>
              <a:t> </a:t>
            </a:r>
          </a:p>
          <a:p>
            <a:pPr lvl="1"/>
            <a:r>
              <a:rPr lang="en-US" dirty="0"/>
              <a:t>bandwidth-accuracy trade-off </a:t>
            </a:r>
            <a:r>
              <a:rPr lang="en-US" dirty="0">
                <a:sym typeface="Wingdings" panose="05000000000000000000" pitchFamily="2" charset="2"/>
              </a:rPr>
              <a:t></a:t>
            </a:r>
          </a:p>
          <a:p>
            <a:pPr lvl="1"/>
            <a:r>
              <a:rPr lang="en-US" dirty="0"/>
              <a:t>real-time server-driven </a:t>
            </a:r>
            <a:r>
              <a:rPr lang="en-US" dirty="0">
                <a:sym typeface="Wingdings" panose="05000000000000000000" pitchFamily="2" charset="2"/>
              </a:rPr>
              <a:t>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DDS: iterative workflow</a:t>
            </a:r>
          </a:p>
          <a:p>
            <a:pPr lvl="1"/>
            <a:endParaRPr lang="en-US" dirty="0"/>
          </a:p>
          <a:p>
            <a:r>
              <a:rPr lang="en-US" sz="2400" dirty="0"/>
              <a:t>Results: better bandwidth-accuracy trade-off</a:t>
            </a:r>
          </a:p>
          <a:p>
            <a:endParaRPr lang="en-US" sz="2400" dirty="0"/>
          </a:p>
          <a:p>
            <a:r>
              <a:rPr lang="en-US" sz="2400" b="1" dirty="0">
                <a:solidFill>
                  <a:srgbClr val="DD7C1B"/>
                </a:solidFill>
              </a:rPr>
              <a:t>More resources (and lessons from DDS)</a:t>
            </a:r>
            <a:r>
              <a:rPr lang="en-US" sz="2400" dirty="0"/>
              <a:t>: </a:t>
            </a:r>
            <a:r>
              <a:rPr lang="en-US" sz="2400" dirty="0">
                <a:hlinkClick r:id="rId3"/>
              </a:rPr>
              <a:t>https://kuntaidu.github.io/aboutme</a:t>
            </a:r>
            <a:endParaRPr lang="en-US" sz="2400" dirty="0"/>
          </a:p>
          <a:p>
            <a:endParaRPr lang="en-US" sz="2400" dirty="0"/>
          </a:p>
          <a:p>
            <a:r>
              <a:rPr lang="en-US" altLang="zh-CN" sz="2400" dirty="0"/>
              <a:t>The next talk: </a:t>
            </a:r>
            <a:r>
              <a:rPr lang="en-US" altLang="zh-CN" sz="2400" dirty="0" err="1"/>
              <a:t>Reducto</a:t>
            </a:r>
            <a:r>
              <a:rPr lang="en-US" altLang="zh-CN" sz="2400" dirty="0"/>
              <a:t>: compute-accuracy trade-off </a:t>
            </a:r>
            <a:r>
              <a:rPr lang="en-US" altLang="zh-CN" sz="2400" dirty="0">
                <a:sym typeface="Wingdings" panose="05000000000000000000" pitchFamily="2" charset="2"/>
              </a:rPr>
              <a:t> real-time </a:t>
            </a:r>
            <a:r>
              <a:rPr lang="en-US" altLang="zh-CN" sz="2400" dirty="0"/>
              <a:t>camera-driven.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4FF4BD-CF21-AF49-B8D4-75D868940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AB8E2BD-1F5A-4A61-82CA-74B8B862E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16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216583"/>
                </a:solidFill>
              </a:rPr>
              <a:t>Conclusion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7063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14281"/>
            <a:ext cx="12033504" cy="8223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>
                <a:solidFill>
                  <a:srgbClr val="216583"/>
                </a:solidFill>
              </a:rPr>
              <a:t>Video streaming for analytics is pervasive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12DDE10-1847-DD4D-90F6-6234D6225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0E1F3F83-CEEF-5D42-8784-473683DD07D4}" type="slidenum">
              <a:rPr lang="en-US" smtClean="0"/>
              <a:pPr defTabSz="457200"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5" name="Picture 2" descr="Image for post">
            <a:extLst>
              <a:ext uri="{FF2B5EF4-FFF2-40B4-BE49-F238E27FC236}">
                <a16:creationId xmlns:a16="http://schemas.microsoft.com/office/drawing/2014/main" id="{88EE86F2-3BB7-4D17-BC6C-23F7AA8598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9" r="9145" b="4418"/>
          <a:stretch/>
        </p:blipFill>
        <p:spPr bwMode="auto">
          <a:xfrm>
            <a:off x="4328622" y="2287251"/>
            <a:ext cx="3450077" cy="2344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454BB7-E981-4846-B55C-69A4B3613F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1189"/>
          <a:stretch/>
        </p:blipFill>
        <p:spPr>
          <a:xfrm>
            <a:off x="8122865" y="2287252"/>
            <a:ext cx="3450075" cy="2344554"/>
          </a:xfrm>
          <a:prstGeom prst="rect">
            <a:avLst/>
          </a:prstGeom>
        </p:spPr>
      </p:pic>
      <p:pic>
        <p:nvPicPr>
          <p:cNvPr id="1028" name="Picture 4" descr="Recognizing Animals in Photos: Building an AI Model for Object ...">
            <a:extLst>
              <a:ext uri="{FF2B5EF4-FFF2-40B4-BE49-F238E27FC236}">
                <a16:creationId xmlns:a16="http://schemas.microsoft.com/office/drawing/2014/main" id="{021FA5F1-AD99-4E7C-93FF-DE78627AD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454" y="2287252"/>
            <a:ext cx="3450075" cy="2344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5E54AE-7838-458F-900E-08ACA31B116D}"/>
              </a:ext>
            </a:extLst>
          </p:cNvPr>
          <p:cNvSpPr/>
          <p:nvPr/>
        </p:nvSpPr>
        <p:spPr>
          <a:xfrm>
            <a:off x="467454" y="4757344"/>
            <a:ext cx="36353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Wild-life camera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78702B-F57D-4AC9-B4B8-88D157980674}"/>
              </a:ext>
            </a:extLst>
          </p:cNvPr>
          <p:cNvSpPr/>
          <p:nvPr/>
        </p:nvSpPr>
        <p:spPr>
          <a:xfrm>
            <a:off x="4541660" y="4759375"/>
            <a:ext cx="302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Traffic camera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E86CC4-7C2A-474F-B070-20EB2BBE8D52}"/>
              </a:ext>
            </a:extLst>
          </p:cNvPr>
          <p:cNvSpPr/>
          <p:nvPr/>
        </p:nvSpPr>
        <p:spPr>
          <a:xfrm>
            <a:off x="8335902" y="4759375"/>
            <a:ext cx="302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Drone camera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F5DA27-890D-4128-AC7D-EC4714B84B2B}"/>
              </a:ext>
            </a:extLst>
          </p:cNvPr>
          <p:cNvSpPr/>
          <p:nvPr/>
        </p:nvSpPr>
        <p:spPr>
          <a:xfrm>
            <a:off x="0" y="5816350"/>
            <a:ext cx="12191995" cy="5603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Our goal: </a:t>
            </a:r>
            <a:r>
              <a:rPr lang="en-US" sz="3200" b="1" dirty="0">
                <a:solidFill>
                  <a:srgbClr val="0070C0"/>
                </a:solidFill>
              </a:rPr>
              <a:t>scale out </a:t>
            </a:r>
            <a:r>
              <a:rPr lang="en-US" sz="3200" b="1" dirty="0">
                <a:solidFill>
                  <a:schemeClr val="tx1"/>
                </a:solidFill>
              </a:rPr>
              <a:t>video streaming for analytics.</a:t>
            </a:r>
          </a:p>
        </p:txBody>
      </p:sp>
    </p:spTree>
    <p:extLst>
      <p:ext uri="{BB962C8B-B14F-4D97-AF65-F5344CB8AC3E}">
        <p14:creationId xmlns:p14="http://schemas.microsoft.com/office/powerpoint/2010/main" val="76347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B60F4-9835-468A-A893-331E8E599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216583"/>
                </a:solidFill>
              </a:rPr>
              <a:t>Design goals of video streaming protocol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46A18D-AC3F-4295-B1F5-E1051F15144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3484806"/>
                <a:ext cx="10515600" cy="2357557"/>
              </a:xfrm>
            </p:spPr>
            <p:txBody>
              <a:bodyPr>
                <a:normAutofit/>
              </a:bodyPr>
              <a:lstStyle/>
              <a:p>
                <a:r>
                  <a:rPr lang="en-US" sz="2400" b="1" dirty="0"/>
                  <a:t>Preserver high accuracy</a:t>
                </a:r>
              </a:p>
              <a:p>
                <a:endParaRPr lang="en-US" sz="2400" dirty="0"/>
              </a:p>
              <a:p>
                <a:r>
                  <a:rPr lang="en-US" sz="2400" b="1" dirty="0"/>
                  <a:t>Save bandwidth</a:t>
                </a:r>
              </a:p>
              <a:p>
                <a:pPr lvl="1"/>
                <a:r>
                  <a:rPr lang="en-US" dirty="0"/>
                  <a:t>Bandwidth cost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↓</m:t>
                    </m:r>
                  </m:oMath>
                </a14:m>
                <a:endParaRPr lang="en-US" dirty="0"/>
              </a:p>
              <a:p>
                <a:pPr lvl="1"/>
                <a:r>
                  <a:rPr lang="en-US" b="0" dirty="0">
                    <a:sym typeface="Wingdings" panose="05000000000000000000" pitchFamily="2" charset="2"/>
                  </a:rPr>
                  <a:t>Response delay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↓</m:t>
                    </m:r>
                  </m:oMath>
                </a14:m>
                <a:endParaRPr lang="en-US" b="0" dirty="0"/>
              </a:p>
              <a:p>
                <a:pPr lvl="1"/>
                <a:endParaRPr lang="en-US" sz="2000" b="0" dirty="0"/>
              </a:p>
              <a:p>
                <a:pPr lvl="1"/>
                <a:endParaRPr lang="en-US" sz="2000" b="0" dirty="0"/>
              </a:p>
              <a:p>
                <a:pPr lvl="1"/>
                <a:endParaRPr lang="en-US" sz="2000" b="0" dirty="0"/>
              </a:p>
              <a:p>
                <a:pPr lvl="1"/>
                <a:endParaRPr lang="en-US" sz="2000" dirty="0"/>
              </a:p>
              <a:p>
                <a:pPr lvl="1"/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46A18D-AC3F-4295-B1F5-E1051F1514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484806"/>
                <a:ext cx="10515600" cy="2357557"/>
              </a:xfrm>
              <a:blipFill>
                <a:blip r:embed="rId2"/>
                <a:stretch>
                  <a:fillRect l="-812" t="-36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4B0706-EC7C-40BE-AF54-F22EB4413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3F83-CEEF-5D42-8784-473683DD07D4}" type="slidenum">
              <a:rPr lang="en-US" smtClean="0"/>
              <a:t>3</a:t>
            </a:fld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C80D45-A391-4492-A3D2-1F7135C68C75}"/>
              </a:ext>
            </a:extLst>
          </p:cNvPr>
          <p:cNvGrpSpPr/>
          <p:nvPr/>
        </p:nvGrpSpPr>
        <p:grpSpPr>
          <a:xfrm>
            <a:off x="3486104" y="1612501"/>
            <a:ext cx="5323997" cy="1583350"/>
            <a:chOff x="3486104" y="1617572"/>
            <a:chExt cx="5323997" cy="1583350"/>
          </a:xfrm>
        </p:grpSpPr>
        <p:pic>
          <p:nvPicPr>
            <p:cNvPr id="20" name="Graphic 19" descr="Server">
              <a:extLst>
                <a:ext uri="{FF2B5EF4-FFF2-40B4-BE49-F238E27FC236}">
                  <a16:creationId xmlns:a16="http://schemas.microsoft.com/office/drawing/2014/main" id="{95504C86-3ACA-4603-B10C-A64EDFA09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230702" y="2007896"/>
              <a:ext cx="914400" cy="914400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E0B6C8-D954-4702-B6D6-5AE3BCECE32A}"/>
                </a:ext>
              </a:extLst>
            </p:cNvPr>
            <p:cNvSpPr/>
            <p:nvPr/>
          </p:nvSpPr>
          <p:spPr>
            <a:xfrm>
              <a:off x="6565704" y="2734186"/>
              <a:ext cx="224439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Server-side DNN</a:t>
              </a:r>
            </a:p>
          </p:txBody>
        </p:sp>
        <p:pic>
          <p:nvPicPr>
            <p:cNvPr id="13" name="Picture 12" descr="A close up of a logo&#10;&#10;Description automatically generated">
              <a:extLst>
                <a:ext uri="{FF2B5EF4-FFF2-40B4-BE49-F238E27FC236}">
                  <a16:creationId xmlns:a16="http://schemas.microsoft.com/office/drawing/2014/main" id="{08236A66-B1B4-45B7-A6AC-46007629A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95701" y="1617572"/>
              <a:ext cx="914400" cy="91440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CC8A8F-9B2D-462E-B5D7-F89C43D78168}"/>
                </a:ext>
              </a:extLst>
            </p:cNvPr>
            <p:cNvSpPr/>
            <p:nvPr/>
          </p:nvSpPr>
          <p:spPr>
            <a:xfrm>
              <a:off x="3486104" y="2739257"/>
              <a:ext cx="114339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Camera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6D3B6BA4-59B5-453A-A668-090E957F1CA9}"/>
                </a:ext>
              </a:extLst>
            </p:cNvPr>
            <p:cNvCxnSpPr/>
            <p:nvPr/>
          </p:nvCxnSpPr>
          <p:spPr>
            <a:xfrm>
              <a:off x="4626533" y="2458856"/>
              <a:ext cx="2512340" cy="6240"/>
            </a:xfrm>
            <a:prstGeom prst="straightConnector1">
              <a:avLst/>
            </a:prstGeom>
            <a:ln w="50800">
              <a:prstDash val="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DBB6FB-CB7B-456F-868D-8FDDC89BD360}"/>
                </a:ext>
              </a:extLst>
            </p:cNvPr>
            <p:cNvSpPr/>
            <p:nvPr/>
          </p:nvSpPr>
          <p:spPr>
            <a:xfrm>
              <a:off x="5163984" y="1757520"/>
              <a:ext cx="126374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Network</a:t>
              </a:r>
            </a:p>
          </p:txBody>
        </p:sp>
        <p:pic>
          <p:nvPicPr>
            <p:cNvPr id="16" name="Graphic 15" descr="Cloud">
              <a:extLst>
                <a:ext uri="{FF2B5EF4-FFF2-40B4-BE49-F238E27FC236}">
                  <a16:creationId xmlns:a16="http://schemas.microsoft.com/office/drawing/2014/main" id="{64E16883-5A9E-4735-B84D-BE7EFD66E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338656" y="1966082"/>
              <a:ext cx="914400" cy="914400"/>
            </a:xfrm>
            <a:prstGeom prst="rect">
              <a:avLst/>
            </a:prstGeom>
          </p:spPr>
        </p:pic>
        <p:pic>
          <p:nvPicPr>
            <p:cNvPr id="18" name="Graphic 17" descr="Video camera">
              <a:extLst>
                <a:ext uri="{FF2B5EF4-FFF2-40B4-BE49-F238E27FC236}">
                  <a16:creationId xmlns:a16="http://schemas.microsoft.com/office/drawing/2014/main" id="{3B760F27-E851-45A0-A156-1DFB3F7294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594624" y="1964849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3711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4527" y="0"/>
            <a:ext cx="12731748" cy="13601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dirty="0">
                <a:solidFill>
                  <a:srgbClr val="216583"/>
                </a:solidFill>
              </a:rPr>
              <a:t>Bandwidth saving opportunity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12DDE10-1847-DD4D-90F6-6234D6225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0E1F3F83-CEEF-5D42-8784-473683DD07D4}" type="slidenum">
              <a:rPr lang="en-US" smtClean="0"/>
              <a:pPr defTabSz="457200">
                <a:spcAft>
                  <a:spcPts val="600"/>
                </a:spcAft>
              </a:pPr>
              <a:t>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DF8186-A51C-4533-B47D-9F459F8A92A6}"/>
              </a:ext>
            </a:extLst>
          </p:cNvPr>
          <p:cNvGrpSpPr/>
          <p:nvPr/>
        </p:nvGrpSpPr>
        <p:grpSpPr>
          <a:xfrm>
            <a:off x="6362530" y="1061650"/>
            <a:ext cx="5491873" cy="4686272"/>
            <a:chOff x="6362530" y="784561"/>
            <a:chExt cx="5491873" cy="4686272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EF4EB976-9A01-40EE-8544-C570DCB10398}"/>
                </a:ext>
              </a:extLst>
            </p:cNvPr>
            <p:cNvGrpSpPr/>
            <p:nvPr/>
          </p:nvGrpSpPr>
          <p:grpSpPr>
            <a:xfrm>
              <a:off x="6429579" y="2531618"/>
              <a:ext cx="5424824" cy="2939215"/>
              <a:chOff x="191559" y="3099687"/>
              <a:chExt cx="5424824" cy="2939215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A46B4064-1937-4638-BBEE-46CF82FDA1E5}"/>
                  </a:ext>
                </a:extLst>
              </p:cNvPr>
              <p:cNvSpPr/>
              <p:nvPr/>
            </p:nvSpPr>
            <p:spPr>
              <a:xfrm>
                <a:off x="191559" y="3099687"/>
                <a:ext cx="5424824" cy="2939215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12" name="Picture 111">
                <a:extLst>
                  <a:ext uri="{FF2B5EF4-FFF2-40B4-BE49-F238E27FC236}">
                    <a16:creationId xmlns:a16="http://schemas.microsoft.com/office/drawing/2014/main" id="{0C487C23-C946-495F-805E-5F58F396CA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91352" t="66062" r="804" b="16748"/>
              <a:stretch>
                <a:fillRect/>
              </a:stretch>
            </p:blipFill>
            <p:spPr>
              <a:xfrm>
                <a:off x="5187409" y="5041109"/>
                <a:ext cx="428974" cy="507409"/>
              </a:xfrm>
              <a:custGeom>
                <a:avLst/>
                <a:gdLst>
                  <a:gd name="connsiteX0" fmla="*/ 0 w 428974"/>
                  <a:gd name="connsiteY0" fmla="*/ 0 h 507409"/>
                  <a:gd name="connsiteX1" fmla="*/ 428974 w 428974"/>
                  <a:gd name="connsiteY1" fmla="*/ 0 h 507409"/>
                  <a:gd name="connsiteX2" fmla="*/ 428974 w 428974"/>
                  <a:gd name="connsiteY2" fmla="*/ 507409 h 507409"/>
                  <a:gd name="connsiteX3" fmla="*/ 0 w 428974"/>
                  <a:gd name="connsiteY3" fmla="*/ 507409 h 507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8974" h="507409">
                    <a:moveTo>
                      <a:pt x="0" y="0"/>
                    </a:moveTo>
                    <a:lnTo>
                      <a:pt x="428974" y="0"/>
                    </a:lnTo>
                    <a:lnTo>
                      <a:pt x="428974" y="507409"/>
                    </a:lnTo>
                    <a:lnTo>
                      <a:pt x="0" y="507409"/>
                    </a:lnTo>
                    <a:close/>
                  </a:path>
                </a:pathLst>
              </a:custGeom>
            </p:spPr>
          </p:pic>
          <p:pic>
            <p:nvPicPr>
              <p:cNvPr id="110" name="Picture 109">
                <a:extLst>
                  <a:ext uri="{FF2B5EF4-FFF2-40B4-BE49-F238E27FC236}">
                    <a16:creationId xmlns:a16="http://schemas.microsoft.com/office/drawing/2014/main" id="{D39F0AA9-82B7-4BA0-B29C-4FADE7F1C6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78189" t="64604" r="13119" b="12054"/>
              <a:stretch>
                <a:fillRect/>
              </a:stretch>
            </p:blipFill>
            <p:spPr>
              <a:xfrm>
                <a:off x="4467574" y="4998059"/>
                <a:ext cx="475368" cy="689044"/>
              </a:xfrm>
              <a:custGeom>
                <a:avLst/>
                <a:gdLst>
                  <a:gd name="connsiteX0" fmla="*/ 0 w 475368"/>
                  <a:gd name="connsiteY0" fmla="*/ 0 h 689044"/>
                  <a:gd name="connsiteX1" fmla="*/ 475368 w 475368"/>
                  <a:gd name="connsiteY1" fmla="*/ 0 h 689044"/>
                  <a:gd name="connsiteX2" fmla="*/ 475368 w 475368"/>
                  <a:gd name="connsiteY2" fmla="*/ 689044 h 689044"/>
                  <a:gd name="connsiteX3" fmla="*/ 0 w 475368"/>
                  <a:gd name="connsiteY3" fmla="*/ 689044 h 689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5368" h="689044">
                    <a:moveTo>
                      <a:pt x="0" y="0"/>
                    </a:moveTo>
                    <a:lnTo>
                      <a:pt x="475368" y="0"/>
                    </a:lnTo>
                    <a:lnTo>
                      <a:pt x="475368" y="689044"/>
                    </a:lnTo>
                    <a:lnTo>
                      <a:pt x="0" y="689044"/>
                    </a:lnTo>
                    <a:close/>
                  </a:path>
                </a:pathLst>
              </a:custGeom>
            </p:spPr>
          </p:pic>
          <p:pic>
            <p:nvPicPr>
              <p:cNvPr id="108" name="Picture 107">
                <a:extLst>
                  <a:ext uri="{FF2B5EF4-FFF2-40B4-BE49-F238E27FC236}">
                    <a16:creationId xmlns:a16="http://schemas.microsoft.com/office/drawing/2014/main" id="{8BF66AE1-B50B-446D-A163-3482F06F81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89174" t="30827" r="4230" b="56841"/>
              <a:stretch>
                <a:fillRect/>
              </a:stretch>
            </p:blipFill>
            <p:spPr>
              <a:xfrm>
                <a:off x="5068312" y="4001004"/>
                <a:ext cx="360734" cy="364014"/>
              </a:xfrm>
              <a:custGeom>
                <a:avLst/>
                <a:gdLst>
                  <a:gd name="connsiteX0" fmla="*/ 0 w 360734"/>
                  <a:gd name="connsiteY0" fmla="*/ 0 h 364014"/>
                  <a:gd name="connsiteX1" fmla="*/ 360734 w 360734"/>
                  <a:gd name="connsiteY1" fmla="*/ 0 h 364014"/>
                  <a:gd name="connsiteX2" fmla="*/ 360734 w 360734"/>
                  <a:gd name="connsiteY2" fmla="*/ 364014 h 364014"/>
                  <a:gd name="connsiteX3" fmla="*/ 0 w 360734"/>
                  <a:gd name="connsiteY3" fmla="*/ 364014 h 364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0734" h="364014">
                    <a:moveTo>
                      <a:pt x="0" y="0"/>
                    </a:moveTo>
                    <a:lnTo>
                      <a:pt x="360734" y="0"/>
                    </a:lnTo>
                    <a:lnTo>
                      <a:pt x="360734" y="364014"/>
                    </a:lnTo>
                    <a:lnTo>
                      <a:pt x="0" y="364014"/>
                    </a:lnTo>
                    <a:close/>
                  </a:path>
                </a:pathLst>
              </a:custGeom>
            </p:spPr>
          </p:pic>
          <p:pic>
            <p:nvPicPr>
              <p:cNvPr id="106" name="Picture 105">
                <a:extLst>
                  <a:ext uri="{FF2B5EF4-FFF2-40B4-BE49-F238E27FC236}">
                    <a16:creationId xmlns:a16="http://schemas.microsoft.com/office/drawing/2014/main" id="{915500ED-9D97-4F4B-8680-603AB553EC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79373" t="29614" r="14605" b="58054"/>
              <a:stretch>
                <a:fillRect/>
              </a:stretch>
            </p:blipFill>
            <p:spPr>
              <a:xfrm>
                <a:off x="4532318" y="3965213"/>
                <a:ext cx="329344" cy="364013"/>
              </a:xfrm>
              <a:custGeom>
                <a:avLst/>
                <a:gdLst>
                  <a:gd name="connsiteX0" fmla="*/ 0 w 329344"/>
                  <a:gd name="connsiteY0" fmla="*/ 0 h 364013"/>
                  <a:gd name="connsiteX1" fmla="*/ 329344 w 329344"/>
                  <a:gd name="connsiteY1" fmla="*/ 0 h 364013"/>
                  <a:gd name="connsiteX2" fmla="*/ 329344 w 329344"/>
                  <a:gd name="connsiteY2" fmla="*/ 364013 h 364013"/>
                  <a:gd name="connsiteX3" fmla="*/ 0 w 329344"/>
                  <a:gd name="connsiteY3" fmla="*/ 364013 h 364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9344" h="364013">
                    <a:moveTo>
                      <a:pt x="0" y="0"/>
                    </a:moveTo>
                    <a:lnTo>
                      <a:pt x="329344" y="0"/>
                    </a:lnTo>
                    <a:lnTo>
                      <a:pt x="329344" y="364013"/>
                    </a:lnTo>
                    <a:lnTo>
                      <a:pt x="0" y="364013"/>
                    </a:lnTo>
                    <a:close/>
                  </a:path>
                </a:pathLst>
              </a:custGeom>
            </p:spPr>
          </p:pic>
          <p:pic>
            <p:nvPicPr>
              <p:cNvPr id="104" name="Picture 103">
                <a:extLst>
                  <a:ext uri="{FF2B5EF4-FFF2-40B4-BE49-F238E27FC236}">
                    <a16:creationId xmlns:a16="http://schemas.microsoft.com/office/drawing/2014/main" id="{D5606A9C-B4C7-4D9E-A14C-52B84D2C9E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86881" t="3812" r="9310" b="88687"/>
              <a:stretch>
                <a:fillRect/>
              </a:stretch>
            </p:blipFill>
            <p:spPr>
              <a:xfrm>
                <a:off x="4942942" y="3203553"/>
                <a:ext cx="208280" cy="221433"/>
              </a:xfrm>
              <a:custGeom>
                <a:avLst/>
                <a:gdLst>
                  <a:gd name="connsiteX0" fmla="*/ 0 w 208280"/>
                  <a:gd name="connsiteY0" fmla="*/ 0 h 221433"/>
                  <a:gd name="connsiteX1" fmla="*/ 208280 w 208280"/>
                  <a:gd name="connsiteY1" fmla="*/ 0 h 221433"/>
                  <a:gd name="connsiteX2" fmla="*/ 208280 w 208280"/>
                  <a:gd name="connsiteY2" fmla="*/ 221433 h 221433"/>
                  <a:gd name="connsiteX3" fmla="*/ 0 w 208280"/>
                  <a:gd name="connsiteY3" fmla="*/ 221433 h 221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8280" h="221433">
                    <a:moveTo>
                      <a:pt x="0" y="0"/>
                    </a:moveTo>
                    <a:lnTo>
                      <a:pt x="208280" y="0"/>
                    </a:lnTo>
                    <a:lnTo>
                      <a:pt x="208280" y="221433"/>
                    </a:lnTo>
                    <a:lnTo>
                      <a:pt x="0" y="221433"/>
                    </a:lnTo>
                    <a:close/>
                  </a:path>
                </a:pathLst>
              </a:custGeom>
            </p:spPr>
          </p:pic>
          <p:pic>
            <p:nvPicPr>
              <p:cNvPr id="102" name="Picture 101">
                <a:extLst>
                  <a:ext uri="{FF2B5EF4-FFF2-40B4-BE49-F238E27FC236}">
                    <a16:creationId xmlns:a16="http://schemas.microsoft.com/office/drawing/2014/main" id="{1A17DEBF-205E-40A9-AE67-B600F2D96B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80631" t="3984" r="15560" b="88514"/>
              <a:stretch>
                <a:fillRect/>
              </a:stretch>
            </p:blipFill>
            <p:spPr>
              <a:xfrm>
                <a:off x="4601118" y="3208633"/>
                <a:ext cx="208280" cy="221433"/>
              </a:xfrm>
              <a:custGeom>
                <a:avLst/>
                <a:gdLst>
                  <a:gd name="connsiteX0" fmla="*/ 0 w 208280"/>
                  <a:gd name="connsiteY0" fmla="*/ 0 h 221433"/>
                  <a:gd name="connsiteX1" fmla="*/ 208280 w 208280"/>
                  <a:gd name="connsiteY1" fmla="*/ 0 h 221433"/>
                  <a:gd name="connsiteX2" fmla="*/ 208280 w 208280"/>
                  <a:gd name="connsiteY2" fmla="*/ 221433 h 221433"/>
                  <a:gd name="connsiteX3" fmla="*/ 0 w 208280"/>
                  <a:gd name="connsiteY3" fmla="*/ 221433 h 221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8280" h="221433">
                    <a:moveTo>
                      <a:pt x="0" y="0"/>
                    </a:moveTo>
                    <a:lnTo>
                      <a:pt x="208280" y="0"/>
                    </a:lnTo>
                    <a:lnTo>
                      <a:pt x="208280" y="221433"/>
                    </a:lnTo>
                    <a:lnTo>
                      <a:pt x="0" y="221433"/>
                    </a:lnTo>
                    <a:close/>
                  </a:path>
                </a:pathLst>
              </a:custGeom>
            </p:spPr>
          </p:pic>
          <p:pic>
            <p:nvPicPr>
              <p:cNvPr id="100" name="Picture 99">
                <a:extLst>
                  <a:ext uri="{FF2B5EF4-FFF2-40B4-BE49-F238E27FC236}">
                    <a16:creationId xmlns:a16="http://schemas.microsoft.com/office/drawing/2014/main" id="{92D8ED83-F092-4DE4-B2CE-8F65963B96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74381" t="388" r="21811" b="92110"/>
              <a:stretch>
                <a:fillRect/>
              </a:stretch>
            </p:blipFill>
            <p:spPr>
              <a:xfrm>
                <a:off x="4259294" y="3102488"/>
                <a:ext cx="208280" cy="221433"/>
              </a:xfrm>
              <a:custGeom>
                <a:avLst/>
                <a:gdLst>
                  <a:gd name="connsiteX0" fmla="*/ 0 w 208280"/>
                  <a:gd name="connsiteY0" fmla="*/ 0 h 221433"/>
                  <a:gd name="connsiteX1" fmla="*/ 208280 w 208280"/>
                  <a:gd name="connsiteY1" fmla="*/ 0 h 221433"/>
                  <a:gd name="connsiteX2" fmla="*/ 208280 w 208280"/>
                  <a:gd name="connsiteY2" fmla="*/ 221433 h 221433"/>
                  <a:gd name="connsiteX3" fmla="*/ 0 w 208280"/>
                  <a:gd name="connsiteY3" fmla="*/ 221433 h 221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8280" h="221433">
                    <a:moveTo>
                      <a:pt x="0" y="0"/>
                    </a:moveTo>
                    <a:lnTo>
                      <a:pt x="208280" y="0"/>
                    </a:lnTo>
                    <a:lnTo>
                      <a:pt x="208280" y="221433"/>
                    </a:lnTo>
                    <a:lnTo>
                      <a:pt x="0" y="221433"/>
                    </a:lnTo>
                    <a:close/>
                  </a:path>
                </a:pathLst>
              </a:custGeom>
            </p:spPr>
          </p:pic>
          <p:pic>
            <p:nvPicPr>
              <p:cNvPr id="98" name="Picture 97">
                <a:extLst>
                  <a:ext uri="{FF2B5EF4-FFF2-40B4-BE49-F238E27FC236}">
                    <a16:creationId xmlns:a16="http://schemas.microsoft.com/office/drawing/2014/main" id="{07AD8510-9279-4D18-87E1-AB860C0F2E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66903" t="484" r="29289" b="92015"/>
              <a:stretch>
                <a:fillRect/>
              </a:stretch>
            </p:blipFill>
            <p:spPr>
              <a:xfrm>
                <a:off x="3850337" y="3105308"/>
                <a:ext cx="208280" cy="221433"/>
              </a:xfrm>
              <a:custGeom>
                <a:avLst/>
                <a:gdLst>
                  <a:gd name="connsiteX0" fmla="*/ 0 w 208280"/>
                  <a:gd name="connsiteY0" fmla="*/ 0 h 221433"/>
                  <a:gd name="connsiteX1" fmla="*/ 208280 w 208280"/>
                  <a:gd name="connsiteY1" fmla="*/ 0 h 221433"/>
                  <a:gd name="connsiteX2" fmla="*/ 208280 w 208280"/>
                  <a:gd name="connsiteY2" fmla="*/ 221433 h 221433"/>
                  <a:gd name="connsiteX3" fmla="*/ 0 w 208280"/>
                  <a:gd name="connsiteY3" fmla="*/ 221433 h 2214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8280" h="221433">
                    <a:moveTo>
                      <a:pt x="0" y="0"/>
                    </a:moveTo>
                    <a:lnTo>
                      <a:pt x="208280" y="0"/>
                    </a:lnTo>
                    <a:lnTo>
                      <a:pt x="208280" y="221433"/>
                    </a:lnTo>
                    <a:lnTo>
                      <a:pt x="0" y="221433"/>
                    </a:lnTo>
                    <a:close/>
                  </a:path>
                </a:pathLst>
              </a:custGeom>
            </p:spPr>
          </p:pic>
          <p:pic>
            <p:nvPicPr>
              <p:cNvPr id="96" name="Picture 95">
                <a:extLst>
                  <a:ext uri="{FF2B5EF4-FFF2-40B4-BE49-F238E27FC236}">
                    <a16:creationId xmlns:a16="http://schemas.microsoft.com/office/drawing/2014/main" id="{BBA591F5-7F8C-47C6-9A8F-43FEC0315D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55823" t="682" r="40010" b="93075"/>
              <a:stretch>
                <a:fillRect/>
              </a:stretch>
            </p:blipFill>
            <p:spPr>
              <a:xfrm>
                <a:off x="3244414" y="3111167"/>
                <a:ext cx="227868" cy="184279"/>
              </a:xfrm>
              <a:custGeom>
                <a:avLst/>
                <a:gdLst>
                  <a:gd name="connsiteX0" fmla="*/ 0 w 227868"/>
                  <a:gd name="connsiteY0" fmla="*/ 0 h 184279"/>
                  <a:gd name="connsiteX1" fmla="*/ 227868 w 227868"/>
                  <a:gd name="connsiteY1" fmla="*/ 0 h 184279"/>
                  <a:gd name="connsiteX2" fmla="*/ 227868 w 227868"/>
                  <a:gd name="connsiteY2" fmla="*/ 184279 h 184279"/>
                  <a:gd name="connsiteX3" fmla="*/ 0 w 227868"/>
                  <a:gd name="connsiteY3" fmla="*/ 184279 h 184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7868" h="184279">
                    <a:moveTo>
                      <a:pt x="0" y="0"/>
                    </a:moveTo>
                    <a:lnTo>
                      <a:pt x="227868" y="0"/>
                    </a:lnTo>
                    <a:lnTo>
                      <a:pt x="227868" y="184279"/>
                    </a:lnTo>
                    <a:lnTo>
                      <a:pt x="0" y="184279"/>
                    </a:lnTo>
                    <a:close/>
                  </a:path>
                </a:pathLst>
              </a:custGeom>
            </p:spPr>
          </p:pic>
          <p:pic>
            <p:nvPicPr>
              <p:cNvPr id="94" name="Picture 93">
                <a:extLst>
                  <a:ext uri="{FF2B5EF4-FFF2-40B4-BE49-F238E27FC236}">
                    <a16:creationId xmlns:a16="http://schemas.microsoft.com/office/drawing/2014/main" id="{1FDE8E64-BB7A-462D-BA29-A46B614421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53852" t="8658" r="40753" b="79738"/>
              <a:stretch>
                <a:fillRect/>
              </a:stretch>
            </p:blipFill>
            <p:spPr>
              <a:xfrm>
                <a:off x="3136597" y="3346608"/>
                <a:ext cx="295045" cy="342538"/>
              </a:xfrm>
              <a:custGeom>
                <a:avLst/>
                <a:gdLst>
                  <a:gd name="connsiteX0" fmla="*/ 0 w 295045"/>
                  <a:gd name="connsiteY0" fmla="*/ 0 h 342538"/>
                  <a:gd name="connsiteX1" fmla="*/ 295045 w 295045"/>
                  <a:gd name="connsiteY1" fmla="*/ 0 h 342538"/>
                  <a:gd name="connsiteX2" fmla="*/ 295045 w 295045"/>
                  <a:gd name="connsiteY2" fmla="*/ 342538 h 342538"/>
                  <a:gd name="connsiteX3" fmla="*/ 0 w 295045"/>
                  <a:gd name="connsiteY3" fmla="*/ 342538 h 342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5045" h="342538">
                    <a:moveTo>
                      <a:pt x="0" y="0"/>
                    </a:moveTo>
                    <a:lnTo>
                      <a:pt x="295045" y="0"/>
                    </a:lnTo>
                    <a:lnTo>
                      <a:pt x="295045" y="342538"/>
                    </a:lnTo>
                    <a:lnTo>
                      <a:pt x="0" y="342538"/>
                    </a:lnTo>
                    <a:close/>
                  </a:path>
                </a:pathLst>
              </a:custGeom>
            </p:spPr>
          </p:pic>
          <p:pic>
            <p:nvPicPr>
              <p:cNvPr id="92" name="Picture 91">
                <a:extLst>
                  <a:ext uri="{FF2B5EF4-FFF2-40B4-BE49-F238E27FC236}">
                    <a16:creationId xmlns:a16="http://schemas.microsoft.com/office/drawing/2014/main" id="{C2E2DA50-567F-443F-A241-5C55EB1D70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50588" t="355" r="44922" b="94710"/>
              <a:stretch>
                <a:fillRect/>
              </a:stretch>
            </p:blipFill>
            <p:spPr>
              <a:xfrm>
                <a:off x="2958125" y="3101519"/>
                <a:ext cx="245571" cy="145667"/>
              </a:xfrm>
              <a:custGeom>
                <a:avLst/>
                <a:gdLst>
                  <a:gd name="connsiteX0" fmla="*/ 0 w 245571"/>
                  <a:gd name="connsiteY0" fmla="*/ 0 h 145667"/>
                  <a:gd name="connsiteX1" fmla="*/ 245571 w 245571"/>
                  <a:gd name="connsiteY1" fmla="*/ 0 h 145667"/>
                  <a:gd name="connsiteX2" fmla="*/ 245571 w 245571"/>
                  <a:gd name="connsiteY2" fmla="*/ 145667 h 145667"/>
                  <a:gd name="connsiteX3" fmla="*/ 0 w 245571"/>
                  <a:gd name="connsiteY3" fmla="*/ 145667 h 145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5571" h="145667">
                    <a:moveTo>
                      <a:pt x="0" y="0"/>
                    </a:moveTo>
                    <a:lnTo>
                      <a:pt x="245571" y="0"/>
                    </a:lnTo>
                    <a:lnTo>
                      <a:pt x="245571" y="145667"/>
                    </a:lnTo>
                    <a:lnTo>
                      <a:pt x="0" y="145667"/>
                    </a:lnTo>
                    <a:close/>
                  </a:path>
                </a:pathLst>
              </a:custGeom>
            </p:spPr>
          </p:pic>
          <p:pic>
            <p:nvPicPr>
              <p:cNvPr id="90" name="Picture 89">
                <a:extLst>
                  <a:ext uri="{FF2B5EF4-FFF2-40B4-BE49-F238E27FC236}">
                    <a16:creationId xmlns:a16="http://schemas.microsoft.com/office/drawing/2014/main" id="{245911AA-1421-4054-8916-68CEA75A75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44106" t="3984" r="49206" b="85589"/>
              <a:stretch>
                <a:fillRect/>
              </a:stretch>
            </p:blipFill>
            <p:spPr>
              <a:xfrm>
                <a:off x="2603656" y="3208633"/>
                <a:ext cx="365706" cy="307793"/>
              </a:xfrm>
              <a:custGeom>
                <a:avLst/>
                <a:gdLst>
                  <a:gd name="connsiteX0" fmla="*/ 0 w 365706"/>
                  <a:gd name="connsiteY0" fmla="*/ 0 h 307793"/>
                  <a:gd name="connsiteX1" fmla="*/ 365706 w 365706"/>
                  <a:gd name="connsiteY1" fmla="*/ 0 h 307793"/>
                  <a:gd name="connsiteX2" fmla="*/ 365706 w 365706"/>
                  <a:gd name="connsiteY2" fmla="*/ 307793 h 307793"/>
                  <a:gd name="connsiteX3" fmla="*/ 0 w 365706"/>
                  <a:gd name="connsiteY3" fmla="*/ 307793 h 307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5706" h="307793">
                    <a:moveTo>
                      <a:pt x="0" y="0"/>
                    </a:moveTo>
                    <a:lnTo>
                      <a:pt x="365706" y="0"/>
                    </a:lnTo>
                    <a:lnTo>
                      <a:pt x="365706" y="307793"/>
                    </a:lnTo>
                    <a:lnTo>
                      <a:pt x="0" y="307793"/>
                    </a:lnTo>
                    <a:close/>
                  </a:path>
                </a:pathLst>
              </a:custGeom>
            </p:spPr>
          </p:pic>
          <p:pic>
            <p:nvPicPr>
              <p:cNvPr id="88" name="Picture 87">
                <a:extLst>
                  <a:ext uri="{FF2B5EF4-FFF2-40B4-BE49-F238E27FC236}">
                    <a16:creationId xmlns:a16="http://schemas.microsoft.com/office/drawing/2014/main" id="{E3F77BFB-0DF6-48F5-9621-C2AD7C0B3E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40177" t="293" r="54406" b="95504"/>
              <a:stretch>
                <a:fillRect/>
              </a:stretch>
            </p:blipFill>
            <p:spPr>
              <a:xfrm>
                <a:off x="2388756" y="3099687"/>
                <a:ext cx="296259" cy="124068"/>
              </a:xfrm>
              <a:custGeom>
                <a:avLst/>
                <a:gdLst>
                  <a:gd name="connsiteX0" fmla="*/ 0 w 296259"/>
                  <a:gd name="connsiteY0" fmla="*/ 0 h 124068"/>
                  <a:gd name="connsiteX1" fmla="*/ 296259 w 296259"/>
                  <a:gd name="connsiteY1" fmla="*/ 0 h 124068"/>
                  <a:gd name="connsiteX2" fmla="*/ 296259 w 296259"/>
                  <a:gd name="connsiteY2" fmla="*/ 124068 h 124068"/>
                  <a:gd name="connsiteX3" fmla="*/ 0 w 296259"/>
                  <a:gd name="connsiteY3" fmla="*/ 124068 h 124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6259" h="124068">
                    <a:moveTo>
                      <a:pt x="0" y="0"/>
                    </a:moveTo>
                    <a:lnTo>
                      <a:pt x="296259" y="0"/>
                    </a:lnTo>
                    <a:lnTo>
                      <a:pt x="296259" y="124068"/>
                    </a:lnTo>
                    <a:lnTo>
                      <a:pt x="0" y="124068"/>
                    </a:lnTo>
                    <a:close/>
                  </a:path>
                </a:pathLst>
              </a:custGeom>
            </p:spPr>
          </p:pic>
          <p:pic>
            <p:nvPicPr>
              <p:cNvPr id="86" name="Picture 85">
                <a:extLst>
                  <a:ext uri="{FF2B5EF4-FFF2-40B4-BE49-F238E27FC236}">
                    <a16:creationId xmlns:a16="http://schemas.microsoft.com/office/drawing/2014/main" id="{99FF66BC-6708-4E96-B3F0-28995600DB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34656" t="8658" r="58335" b="80915"/>
              <a:stretch>
                <a:fillRect/>
              </a:stretch>
            </p:blipFill>
            <p:spPr>
              <a:xfrm>
                <a:off x="2086834" y="3346608"/>
                <a:ext cx="383278" cy="307793"/>
              </a:xfrm>
              <a:custGeom>
                <a:avLst/>
                <a:gdLst>
                  <a:gd name="connsiteX0" fmla="*/ 0 w 383278"/>
                  <a:gd name="connsiteY0" fmla="*/ 0 h 307793"/>
                  <a:gd name="connsiteX1" fmla="*/ 383278 w 383278"/>
                  <a:gd name="connsiteY1" fmla="*/ 0 h 307793"/>
                  <a:gd name="connsiteX2" fmla="*/ 383278 w 383278"/>
                  <a:gd name="connsiteY2" fmla="*/ 307793 h 307793"/>
                  <a:gd name="connsiteX3" fmla="*/ 0 w 383278"/>
                  <a:gd name="connsiteY3" fmla="*/ 307793 h 3077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3278" h="307793">
                    <a:moveTo>
                      <a:pt x="0" y="0"/>
                    </a:moveTo>
                    <a:lnTo>
                      <a:pt x="383278" y="0"/>
                    </a:lnTo>
                    <a:lnTo>
                      <a:pt x="383278" y="307793"/>
                    </a:lnTo>
                    <a:lnTo>
                      <a:pt x="0" y="307793"/>
                    </a:lnTo>
                    <a:close/>
                  </a:path>
                </a:pathLst>
              </a:custGeom>
            </p:spPr>
          </p:pic>
          <p:pic>
            <p:nvPicPr>
              <p:cNvPr id="84" name="Picture 83">
                <a:extLst>
                  <a:ext uri="{FF2B5EF4-FFF2-40B4-BE49-F238E27FC236}">
                    <a16:creationId xmlns:a16="http://schemas.microsoft.com/office/drawing/2014/main" id="{40DC04E0-593C-4FFF-BA9E-96788ACB04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33660" t="538" r="60923" b="95259"/>
              <a:stretch>
                <a:fillRect/>
              </a:stretch>
            </p:blipFill>
            <p:spPr>
              <a:xfrm>
                <a:off x="2032346" y="3106903"/>
                <a:ext cx="296259" cy="124068"/>
              </a:xfrm>
              <a:custGeom>
                <a:avLst/>
                <a:gdLst>
                  <a:gd name="connsiteX0" fmla="*/ 0 w 296259"/>
                  <a:gd name="connsiteY0" fmla="*/ 0 h 124068"/>
                  <a:gd name="connsiteX1" fmla="*/ 296259 w 296259"/>
                  <a:gd name="connsiteY1" fmla="*/ 0 h 124068"/>
                  <a:gd name="connsiteX2" fmla="*/ 296259 w 296259"/>
                  <a:gd name="connsiteY2" fmla="*/ 124068 h 124068"/>
                  <a:gd name="connsiteX3" fmla="*/ 0 w 296259"/>
                  <a:gd name="connsiteY3" fmla="*/ 124068 h 124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6259" h="124068">
                    <a:moveTo>
                      <a:pt x="0" y="0"/>
                    </a:moveTo>
                    <a:lnTo>
                      <a:pt x="296259" y="0"/>
                    </a:lnTo>
                    <a:lnTo>
                      <a:pt x="296259" y="124068"/>
                    </a:lnTo>
                    <a:lnTo>
                      <a:pt x="0" y="124068"/>
                    </a:lnTo>
                    <a:close/>
                  </a:path>
                </a:pathLst>
              </a:custGeom>
            </p:spPr>
          </p:pic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6A420084-FEA5-47AB-A9AC-1609415723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11269" t="27919" r="79664" b="56901"/>
              <a:stretch>
                <a:fillRect/>
              </a:stretch>
            </p:blipFill>
            <p:spPr>
              <a:xfrm>
                <a:off x="807823" y="3915168"/>
                <a:ext cx="495869" cy="448102"/>
              </a:xfrm>
              <a:custGeom>
                <a:avLst/>
                <a:gdLst>
                  <a:gd name="connsiteX0" fmla="*/ 0 w 495869"/>
                  <a:gd name="connsiteY0" fmla="*/ 0 h 448102"/>
                  <a:gd name="connsiteX1" fmla="*/ 495869 w 495869"/>
                  <a:gd name="connsiteY1" fmla="*/ 0 h 448102"/>
                  <a:gd name="connsiteX2" fmla="*/ 495869 w 495869"/>
                  <a:gd name="connsiteY2" fmla="*/ 448102 h 448102"/>
                  <a:gd name="connsiteX3" fmla="*/ 0 w 495869"/>
                  <a:gd name="connsiteY3" fmla="*/ 448102 h 448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5869" h="448102">
                    <a:moveTo>
                      <a:pt x="0" y="0"/>
                    </a:moveTo>
                    <a:lnTo>
                      <a:pt x="495869" y="0"/>
                    </a:lnTo>
                    <a:lnTo>
                      <a:pt x="495869" y="448102"/>
                    </a:lnTo>
                    <a:lnTo>
                      <a:pt x="0" y="448102"/>
                    </a:lnTo>
                    <a:close/>
                  </a:path>
                </a:pathLst>
              </a:custGeom>
            </p:spPr>
          </p:pic>
          <p:pic>
            <p:nvPicPr>
              <p:cNvPr id="80" name="Picture 79">
                <a:extLst>
                  <a:ext uri="{FF2B5EF4-FFF2-40B4-BE49-F238E27FC236}">
                    <a16:creationId xmlns:a16="http://schemas.microsoft.com/office/drawing/2014/main" id="{9BE8D1A0-3AE7-4CA3-9FF0-BE075DD4B6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17216" t="15359" r="62320" b="45573"/>
              <a:stretch>
                <a:fillRect/>
              </a:stretch>
            </p:blipFill>
            <p:spPr>
              <a:xfrm>
                <a:off x="1133094" y="3544404"/>
                <a:ext cx="1119116" cy="1153236"/>
              </a:xfrm>
              <a:custGeom>
                <a:avLst/>
                <a:gdLst>
                  <a:gd name="connsiteX0" fmla="*/ 0 w 1119116"/>
                  <a:gd name="connsiteY0" fmla="*/ 0 h 1153236"/>
                  <a:gd name="connsiteX1" fmla="*/ 1119116 w 1119116"/>
                  <a:gd name="connsiteY1" fmla="*/ 0 h 1153236"/>
                  <a:gd name="connsiteX2" fmla="*/ 1119116 w 1119116"/>
                  <a:gd name="connsiteY2" fmla="*/ 1153236 h 1153236"/>
                  <a:gd name="connsiteX3" fmla="*/ 0 w 1119116"/>
                  <a:gd name="connsiteY3" fmla="*/ 1153236 h 1153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19116" h="1153236">
                    <a:moveTo>
                      <a:pt x="0" y="0"/>
                    </a:moveTo>
                    <a:lnTo>
                      <a:pt x="1119116" y="0"/>
                    </a:lnTo>
                    <a:lnTo>
                      <a:pt x="1119116" y="1153236"/>
                    </a:lnTo>
                    <a:lnTo>
                      <a:pt x="0" y="1153236"/>
                    </a:lnTo>
                    <a:close/>
                  </a:path>
                </a:pathLst>
              </a:custGeom>
            </p:spPr>
          </p:pic>
          <p:pic>
            <p:nvPicPr>
              <p:cNvPr id="78" name="Picture 77">
                <a:extLst>
                  <a:ext uri="{FF2B5EF4-FFF2-40B4-BE49-F238E27FC236}">
                    <a16:creationId xmlns:a16="http://schemas.microsoft.com/office/drawing/2014/main" id="{4E485107-875E-4233-9E3D-944E2F07BB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t="53348" r="94637" b="33784"/>
              <a:stretch>
                <a:fillRect/>
              </a:stretch>
            </p:blipFill>
            <p:spPr>
              <a:xfrm>
                <a:off x="191559" y="4665795"/>
                <a:ext cx="293266" cy="379863"/>
              </a:xfrm>
              <a:custGeom>
                <a:avLst/>
                <a:gdLst>
                  <a:gd name="connsiteX0" fmla="*/ 0 w 293266"/>
                  <a:gd name="connsiteY0" fmla="*/ 0 h 379863"/>
                  <a:gd name="connsiteX1" fmla="*/ 293266 w 293266"/>
                  <a:gd name="connsiteY1" fmla="*/ 0 h 379863"/>
                  <a:gd name="connsiteX2" fmla="*/ 293266 w 293266"/>
                  <a:gd name="connsiteY2" fmla="*/ 379863 h 379863"/>
                  <a:gd name="connsiteX3" fmla="*/ 0 w 293266"/>
                  <a:gd name="connsiteY3" fmla="*/ 379863 h 379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3266" h="379863">
                    <a:moveTo>
                      <a:pt x="0" y="0"/>
                    </a:moveTo>
                    <a:lnTo>
                      <a:pt x="293266" y="0"/>
                    </a:lnTo>
                    <a:lnTo>
                      <a:pt x="293266" y="379863"/>
                    </a:lnTo>
                    <a:lnTo>
                      <a:pt x="0" y="379863"/>
                    </a:lnTo>
                    <a:close/>
                  </a:path>
                </a:pathLst>
              </a:custGeom>
            </p:spPr>
          </p:pic>
          <p:pic>
            <p:nvPicPr>
              <p:cNvPr id="76" name="Picture 75">
                <a:extLst>
                  <a:ext uri="{FF2B5EF4-FFF2-40B4-BE49-F238E27FC236}">
                    <a16:creationId xmlns:a16="http://schemas.microsoft.com/office/drawing/2014/main" id="{73ED0543-D548-4E71-A290-48F2C5D448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785" t="83252" r="84655" b="136"/>
              <a:stretch>
                <a:fillRect/>
              </a:stretch>
            </p:blipFill>
            <p:spPr>
              <a:xfrm>
                <a:off x="234493" y="5548518"/>
                <a:ext cx="796243" cy="490384"/>
              </a:xfrm>
              <a:custGeom>
                <a:avLst/>
                <a:gdLst>
                  <a:gd name="connsiteX0" fmla="*/ 0 w 796243"/>
                  <a:gd name="connsiteY0" fmla="*/ 0 h 490384"/>
                  <a:gd name="connsiteX1" fmla="*/ 796243 w 796243"/>
                  <a:gd name="connsiteY1" fmla="*/ 0 h 490384"/>
                  <a:gd name="connsiteX2" fmla="*/ 796243 w 796243"/>
                  <a:gd name="connsiteY2" fmla="*/ 490384 h 490384"/>
                  <a:gd name="connsiteX3" fmla="*/ 0 w 796243"/>
                  <a:gd name="connsiteY3" fmla="*/ 490384 h 490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96243" h="490384">
                    <a:moveTo>
                      <a:pt x="0" y="0"/>
                    </a:moveTo>
                    <a:lnTo>
                      <a:pt x="796243" y="0"/>
                    </a:lnTo>
                    <a:lnTo>
                      <a:pt x="796243" y="490384"/>
                    </a:lnTo>
                    <a:lnTo>
                      <a:pt x="0" y="490384"/>
                    </a:lnTo>
                    <a:close/>
                  </a:path>
                </a:pathLst>
              </a:custGeom>
            </p:spPr>
          </p:pic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B1C6BABE-74A3-40D0-A2BF-D4F5C6DBC79B}"/>
                </a:ext>
              </a:extLst>
            </p:cNvPr>
            <p:cNvGrpSpPr/>
            <p:nvPr/>
          </p:nvGrpSpPr>
          <p:grpSpPr>
            <a:xfrm>
              <a:off x="6362530" y="784561"/>
              <a:ext cx="5323997" cy="1583350"/>
              <a:chOff x="3486104" y="1617572"/>
              <a:chExt cx="5323997" cy="1583350"/>
            </a:xfrm>
          </p:grpSpPr>
          <p:pic>
            <p:nvPicPr>
              <p:cNvPr id="45" name="Graphic 44" descr="Server">
                <a:extLst>
                  <a:ext uri="{FF2B5EF4-FFF2-40B4-BE49-F238E27FC236}">
                    <a16:creationId xmlns:a16="http://schemas.microsoft.com/office/drawing/2014/main" id="{B6F09597-58BE-4C16-AA6F-86A9EEB917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230702" y="2007896"/>
                <a:ext cx="914400" cy="914400"/>
              </a:xfrm>
              <a:prstGeom prst="rect">
                <a:avLst/>
              </a:prstGeom>
            </p:spPr>
          </p:pic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FC1EDB0C-1108-4D7E-9E8E-B0463C8B0FB5}"/>
                  </a:ext>
                </a:extLst>
              </p:cNvPr>
              <p:cNvSpPr/>
              <p:nvPr/>
            </p:nvSpPr>
            <p:spPr>
              <a:xfrm>
                <a:off x="6565704" y="2734186"/>
                <a:ext cx="224439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Server-side DNN</a:t>
                </a:r>
              </a:p>
            </p:txBody>
          </p:sp>
          <p:pic>
            <p:nvPicPr>
              <p:cNvPr id="47" name="Picture 46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8789F826-E5C3-491C-8EB5-F6D27AE0C4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95701" y="1617572"/>
                <a:ext cx="914400" cy="914400"/>
              </a:xfrm>
              <a:prstGeom prst="rect">
                <a:avLst/>
              </a:prstGeom>
            </p:spPr>
          </p:pic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63D23DA6-187C-4352-B187-98877B596ACE}"/>
                  </a:ext>
                </a:extLst>
              </p:cNvPr>
              <p:cNvSpPr/>
              <p:nvPr/>
            </p:nvSpPr>
            <p:spPr>
              <a:xfrm>
                <a:off x="3486104" y="2739257"/>
                <a:ext cx="114339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Camera</a:t>
                </a:r>
              </a:p>
            </p:txBody>
          </p: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4B70F294-CA94-42F6-A626-E9E83A15C28A}"/>
                  </a:ext>
                </a:extLst>
              </p:cNvPr>
              <p:cNvCxnSpPr/>
              <p:nvPr/>
            </p:nvCxnSpPr>
            <p:spPr>
              <a:xfrm>
                <a:off x="4626533" y="2458856"/>
                <a:ext cx="2512340" cy="6240"/>
              </a:xfrm>
              <a:prstGeom prst="straightConnector1">
                <a:avLst/>
              </a:prstGeom>
              <a:ln w="50800">
                <a:prstDash val="dash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52" name="Graphic 51" descr="Video camera">
                <a:extLst>
                  <a:ext uri="{FF2B5EF4-FFF2-40B4-BE49-F238E27FC236}">
                    <a16:creationId xmlns:a16="http://schemas.microsoft.com/office/drawing/2014/main" id="{21C8042C-4739-4FFD-92E8-31CE6CC0B2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3594624" y="1964849"/>
                <a:ext cx="914400" cy="914400"/>
              </a:xfrm>
              <a:prstGeom prst="rect">
                <a:avLst/>
              </a:prstGeom>
            </p:spPr>
          </p:pic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10B5AA5-ECE2-4B48-BCBC-79F34D7B78BD}"/>
              </a:ext>
            </a:extLst>
          </p:cNvPr>
          <p:cNvGrpSpPr/>
          <p:nvPr/>
        </p:nvGrpSpPr>
        <p:grpSpPr>
          <a:xfrm>
            <a:off x="225383" y="1399550"/>
            <a:ext cx="5468810" cy="4372524"/>
            <a:chOff x="225383" y="1122461"/>
            <a:chExt cx="5468810" cy="4372524"/>
          </a:xfrm>
        </p:grpSpPr>
        <p:pic>
          <p:nvPicPr>
            <p:cNvPr id="162" name="Picture 161">
              <a:extLst>
                <a:ext uri="{FF2B5EF4-FFF2-40B4-BE49-F238E27FC236}">
                  <a16:creationId xmlns:a16="http://schemas.microsoft.com/office/drawing/2014/main" id="{394E92C5-135D-4669-8396-2FB7386D3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5383" y="2543098"/>
              <a:ext cx="5468810" cy="2951887"/>
            </a:xfrm>
            <a:prstGeom prst="rect">
              <a:avLst/>
            </a:prstGeom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ABCF446-DAFD-4130-8A73-69DB36306660}"/>
                </a:ext>
              </a:extLst>
            </p:cNvPr>
            <p:cNvGrpSpPr/>
            <p:nvPr/>
          </p:nvGrpSpPr>
          <p:grpSpPr>
            <a:xfrm>
              <a:off x="369019" y="1122461"/>
              <a:ext cx="5307640" cy="1201167"/>
              <a:chOff x="369019" y="1122461"/>
              <a:chExt cx="5307640" cy="1201167"/>
            </a:xfrm>
          </p:grpSpPr>
          <p:pic>
            <p:nvPicPr>
              <p:cNvPr id="7" name="Graphic 6" descr="Server">
                <a:extLst>
                  <a:ext uri="{FF2B5EF4-FFF2-40B4-BE49-F238E27FC236}">
                    <a16:creationId xmlns:a16="http://schemas.microsoft.com/office/drawing/2014/main" id="{F70457E7-350F-4E7D-9BCF-14BB9DCAB2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91163" y="1122461"/>
                <a:ext cx="914400" cy="914400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AB274F8-7B36-49B8-A7BE-00A6FBD770DF}"/>
                  </a:ext>
                </a:extLst>
              </p:cNvPr>
              <p:cNvSpPr/>
              <p:nvPr/>
            </p:nvSpPr>
            <p:spPr>
              <a:xfrm>
                <a:off x="369019" y="1856892"/>
                <a:ext cx="175868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400" dirty="0"/>
                  <a:t>Video server</a:t>
                </a:r>
                <a:endParaRPr lang="en-US" sz="2400" dirty="0"/>
              </a:p>
            </p:txBody>
          </p:sp>
          <p:pic>
            <p:nvPicPr>
              <p:cNvPr id="12" name="Graphic 11" descr="User">
                <a:extLst>
                  <a:ext uri="{FF2B5EF4-FFF2-40B4-BE49-F238E27FC236}">
                    <a16:creationId xmlns:a16="http://schemas.microsoft.com/office/drawing/2014/main" id="{AF9E85CF-E802-4321-8F6A-3F7DE37503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4217903" y="1128701"/>
                <a:ext cx="914400" cy="914400"/>
              </a:xfrm>
              <a:prstGeom prst="rect">
                <a:avLst/>
              </a:prstGeom>
            </p:spPr>
          </p:pic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9978FF0A-F358-4AEE-91C7-70850F447D0C}"/>
                  </a:ext>
                </a:extLst>
              </p:cNvPr>
              <p:cNvSpPr/>
              <p:nvPr/>
            </p:nvSpPr>
            <p:spPr>
              <a:xfrm>
                <a:off x="3673547" y="1861963"/>
                <a:ext cx="200311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Human viewer</a:t>
                </a:r>
              </a:p>
            </p:txBody>
          </p: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43A55CF4-2365-45E3-BBCA-E5F7F6722292}"/>
                  </a:ext>
                </a:extLst>
              </p:cNvPr>
              <p:cNvCxnSpPr>
                <a:stCxn id="7" idx="3"/>
                <a:endCxn id="12" idx="1"/>
              </p:cNvCxnSpPr>
              <p:nvPr/>
            </p:nvCxnSpPr>
            <p:spPr>
              <a:xfrm>
                <a:off x="1705563" y="1579661"/>
                <a:ext cx="2512340" cy="6240"/>
              </a:xfrm>
              <a:prstGeom prst="straightConnector1">
                <a:avLst/>
              </a:prstGeom>
              <a:ln w="50800">
                <a:prstDash val="dash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DE4E1D42-7677-43D5-AE24-582A07B109E8}"/>
              </a:ext>
            </a:extLst>
          </p:cNvPr>
          <p:cNvSpPr/>
          <p:nvPr/>
        </p:nvSpPr>
        <p:spPr>
          <a:xfrm>
            <a:off x="0" y="5816350"/>
            <a:ext cx="12191995" cy="5603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Video analytics enable </a:t>
            </a:r>
            <a:r>
              <a:rPr lang="en-US" sz="3200" b="1" dirty="0">
                <a:solidFill>
                  <a:srgbClr val="0070C0"/>
                </a:solidFill>
              </a:rPr>
              <a:t>aggressive compression </a:t>
            </a:r>
            <a:r>
              <a:rPr lang="en-US" sz="3200" b="1" dirty="0">
                <a:solidFill>
                  <a:schemeClr val="tx1"/>
                </a:solidFill>
              </a:rPr>
              <a:t>on non-object pixels.</a:t>
            </a:r>
          </a:p>
        </p:txBody>
      </p:sp>
    </p:spTree>
    <p:extLst>
      <p:ext uri="{BB962C8B-B14F-4D97-AF65-F5344CB8AC3E}">
        <p14:creationId xmlns:p14="http://schemas.microsoft.com/office/powerpoint/2010/main" val="3810401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22" y="-21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216583"/>
                </a:solidFill>
              </a:rPr>
              <a:t>Previous work: real-time camera-side heuristics</a:t>
            </a:r>
            <a:endParaRPr lang="en-US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212E72-F46C-B54E-BA00-8C960A081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B2E6156-E9C8-4DEB-95F5-E4CAAEC2711D}"/>
              </a:ext>
            </a:extLst>
          </p:cNvPr>
          <p:cNvCxnSpPr>
            <a:cxnSpLocks/>
          </p:cNvCxnSpPr>
          <p:nvPr/>
        </p:nvCxnSpPr>
        <p:spPr>
          <a:xfrm flipH="1">
            <a:off x="1841151" y="4273671"/>
            <a:ext cx="1" cy="68754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0921075-F98D-4D90-92AF-32CA72ADB173}"/>
              </a:ext>
            </a:extLst>
          </p:cNvPr>
          <p:cNvSpPr txBox="1"/>
          <p:nvPr/>
        </p:nvSpPr>
        <p:spPr>
          <a:xfrm>
            <a:off x="1871992" y="4414293"/>
            <a:ext cx="4241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Real-time camera-side heuristics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BFB21EDD-8FD4-4901-8F4B-FFE9358173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93" y="2606091"/>
            <a:ext cx="3089440" cy="1667580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4182BB8F-033D-44FC-9CDD-DCAB3693C4D0}"/>
              </a:ext>
            </a:extLst>
          </p:cNvPr>
          <p:cNvGrpSpPr/>
          <p:nvPr/>
        </p:nvGrpSpPr>
        <p:grpSpPr>
          <a:xfrm>
            <a:off x="8806129" y="2606091"/>
            <a:ext cx="3089439" cy="1673885"/>
            <a:chOff x="191559" y="3099687"/>
            <a:chExt cx="5424824" cy="2939217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401953A-6A8C-4956-B4DD-02D9FDDAED99}"/>
                </a:ext>
              </a:extLst>
            </p:cNvPr>
            <p:cNvSpPr/>
            <p:nvPr/>
          </p:nvSpPr>
          <p:spPr>
            <a:xfrm>
              <a:off x="191559" y="3099689"/>
              <a:ext cx="5424824" cy="2939215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1A7A87A6-8E8A-4DA0-888C-A90D2812E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91352" t="66062" r="804" b="16748"/>
            <a:stretch>
              <a:fillRect/>
            </a:stretch>
          </p:blipFill>
          <p:spPr>
            <a:xfrm>
              <a:off x="5187409" y="5041109"/>
              <a:ext cx="428974" cy="507409"/>
            </a:xfrm>
            <a:custGeom>
              <a:avLst/>
              <a:gdLst>
                <a:gd name="connsiteX0" fmla="*/ 0 w 428974"/>
                <a:gd name="connsiteY0" fmla="*/ 0 h 507409"/>
                <a:gd name="connsiteX1" fmla="*/ 428974 w 428974"/>
                <a:gd name="connsiteY1" fmla="*/ 0 h 507409"/>
                <a:gd name="connsiteX2" fmla="*/ 428974 w 428974"/>
                <a:gd name="connsiteY2" fmla="*/ 507409 h 507409"/>
                <a:gd name="connsiteX3" fmla="*/ 0 w 428974"/>
                <a:gd name="connsiteY3" fmla="*/ 507409 h 507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974" h="507409">
                  <a:moveTo>
                    <a:pt x="0" y="0"/>
                  </a:moveTo>
                  <a:lnTo>
                    <a:pt x="428974" y="0"/>
                  </a:lnTo>
                  <a:lnTo>
                    <a:pt x="428974" y="507409"/>
                  </a:lnTo>
                  <a:lnTo>
                    <a:pt x="0" y="507409"/>
                  </a:lnTo>
                  <a:close/>
                </a:path>
              </a:pathLst>
            </a:cu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0E3E1D90-8409-4A22-BF84-8F0DA0D32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8189" t="64604" r="13119" b="12054"/>
            <a:stretch>
              <a:fillRect/>
            </a:stretch>
          </p:blipFill>
          <p:spPr>
            <a:xfrm>
              <a:off x="4467574" y="4998059"/>
              <a:ext cx="475368" cy="689044"/>
            </a:xfrm>
            <a:custGeom>
              <a:avLst/>
              <a:gdLst>
                <a:gd name="connsiteX0" fmla="*/ 0 w 475368"/>
                <a:gd name="connsiteY0" fmla="*/ 0 h 689044"/>
                <a:gd name="connsiteX1" fmla="*/ 475368 w 475368"/>
                <a:gd name="connsiteY1" fmla="*/ 0 h 689044"/>
                <a:gd name="connsiteX2" fmla="*/ 475368 w 475368"/>
                <a:gd name="connsiteY2" fmla="*/ 689044 h 689044"/>
                <a:gd name="connsiteX3" fmla="*/ 0 w 475368"/>
                <a:gd name="connsiteY3" fmla="*/ 689044 h 6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5368" h="689044">
                  <a:moveTo>
                    <a:pt x="0" y="0"/>
                  </a:moveTo>
                  <a:lnTo>
                    <a:pt x="475368" y="0"/>
                  </a:lnTo>
                  <a:lnTo>
                    <a:pt x="475368" y="689044"/>
                  </a:lnTo>
                  <a:lnTo>
                    <a:pt x="0" y="689044"/>
                  </a:lnTo>
                  <a:close/>
                </a:path>
              </a:pathLst>
            </a:cu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A0CB3D8-F8E6-43B0-88BA-DDAC3485A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89174" t="30827" r="4230" b="56841"/>
            <a:stretch>
              <a:fillRect/>
            </a:stretch>
          </p:blipFill>
          <p:spPr>
            <a:xfrm>
              <a:off x="5068312" y="4001004"/>
              <a:ext cx="360734" cy="364014"/>
            </a:xfrm>
            <a:custGeom>
              <a:avLst/>
              <a:gdLst>
                <a:gd name="connsiteX0" fmla="*/ 0 w 360734"/>
                <a:gd name="connsiteY0" fmla="*/ 0 h 364014"/>
                <a:gd name="connsiteX1" fmla="*/ 360734 w 360734"/>
                <a:gd name="connsiteY1" fmla="*/ 0 h 364014"/>
                <a:gd name="connsiteX2" fmla="*/ 360734 w 360734"/>
                <a:gd name="connsiteY2" fmla="*/ 364014 h 364014"/>
                <a:gd name="connsiteX3" fmla="*/ 0 w 360734"/>
                <a:gd name="connsiteY3" fmla="*/ 364014 h 36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734" h="364014">
                  <a:moveTo>
                    <a:pt x="0" y="0"/>
                  </a:moveTo>
                  <a:lnTo>
                    <a:pt x="360734" y="0"/>
                  </a:lnTo>
                  <a:lnTo>
                    <a:pt x="360734" y="364014"/>
                  </a:lnTo>
                  <a:lnTo>
                    <a:pt x="0" y="364014"/>
                  </a:lnTo>
                  <a:close/>
                </a:path>
              </a:pathLst>
            </a:cu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A2463E19-965E-455A-8A65-B1204193F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9373" t="29614" r="14605" b="58054"/>
            <a:stretch>
              <a:fillRect/>
            </a:stretch>
          </p:blipFill>
          <p:spPr>
            <a:xfrm>
              <a:off x="4532318" y="3965213"/>
              <a:ext cx="329344" cy="364013"/>
            </a:xfrm>
            <a:custGeom>
              <a:avLst/>
              <a:gdLst>
                <a:gd name="connsiteX0" fmla="*/ 0 w 329344"/>
                <a:gd name="connsiteY0" fmla="*/ 0 h 364013"/>
                <a:gd name="connsiteX1" fmla="*/ 329344 w 329344"/>
                <a:gd name="connsiteY1" fmla="*/ 0 h 364013"/>
                <a:gd name="connsiteX2" fmla="*/ 329344 w 329344"/>
                <a:gd name="connsiteY2" fmla="*/ 364013 h 364013"/>
                <a:gd name="connsiteX3" fmla="*/ 0 w 329344"/>
                <a:gd name="connsiteY3" fmla="*/ 364013 h 36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44" h="364013">
                  <a:moveTo>
                    <a:pt x="0" y="0"/>
                  </a:moveTo>
                  <a:lnTo>
                    <a:pt x="329344" y="0"/>
                  </a:lnTo>
                  <a:lnTo>
                    <a:pt x="329344" y="364013"/>
                  </a:lnTo>
                  <a:lnTo>
                    <a:pt x="0" y="364013"/>
                  </a:lnTo>
                  <a:close/>
                </a:path>
              </a:pathLst>
            </a:custGeom>
          </p:spPr>
        </p:pic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75F6D88E-7D94-4F66-9865-6759D5B1C7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86881" t="3812" r="9310" b="88687"/>
            <a:stretch>
              <a:fillRect/>
            </a:stretch>
          </p:blipFill>
          <p:spPr>
            <a:xfrm>
              <a:off x="4942942" y="3203553"/>
              <a:ext cx="208280" cy="221433"/>
            </a:xfrm>
            <a:custGeom>
              <a:avLst/>
              <a:gdLst>
                <a:gd name="connsiteX0" fmla="*/ 0 w 208280"/>
                <a:gd name="connsiteY0" fmla="*/ 0 h 221433"/>
                <a:gd name="connsiteX1" fmla="*/ 208280 w 208280"/>
                <a:gd name="connsiteY1" fmla="*/ 0 h 221433"/>
                <a:gd name="connsiteX2" fmla="*/ 208280 w 208280"/>
                <a:gd name="connsiteY2" fmla="*/ 221433 h 221433"/>
                <a:gd name="connsiteX3" fmla="*/ 0 w 208280"/>
                <a:gd name="connsiteY3" fmla="*/ 221433 h 2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280" h="221433">
                  <a:moveTo>
                    <a:pt x="0" y="0"/>
                  </a:moveTo>
                  <a:lnTo>
                    <a:pt x="208280" y="0"/>
                  </a:lnTo>
                  <a:lnTo>
                    <a:pt x="208280" y="221433"/>
                  </a:lnTo>
                  <a:lnTo>
                    <a:pt x="0" y="221433"/>
                  </a:lnTo>
                  <a:close/>
                </a:path>
              </a:pathLst>
            </a:cu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9E025FA8-93E5-4C38-8612-5640D52259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80631" t="3984" r="15560" b="88514"/>
            <a:stretch>
              <a:fillRect/>
            </a:stretch>
          </p:blipFill>
          <p:spPr>
            <a:xfrm>
              <a:off x="4601118" y="3208633"/>
              <a:ext cx="208280" cy="221433"/>
            </a:xfrm>
            <a:custGeom>
              <a:avLst/>
              <a:gdLst>
                <a:gd name="connsiteX0" fmla="*/ 0 w 208280"/>
                <a:gd name="connsiteY0" fmla="*/ 0 h 221433"/>
                <a:gd name="connsiteX1" fmla="*/ 208280 w 208280"/>
                <a:gd name="connsiteY1" fmla="*/ 0 h 221433"/>
                <a:gd name="connsiteX2" fmla="*/ 208280 w 208280"/>
                <a:gd name="connsiteY2" fmla="*/ 221433 h 221433"/>
                <a:gd name="connsiteX3" fmla="*/ 0 w 208280"/>
                <a:gd name="connsiteY3" fmla="*/ 221433 h 2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280" h="221433">
                  <a:moveTo>
                    <a:pt x="0" y="0"/>
                  </a:moveTo>
                  <a:lnTo>
                    <a:pt x="208280" y="0"/>
                  </a:lnTo>
                  <a:lnTo>
                    <a:pt x="208280" y="221433"/>
                  </a:lnTo>
                  <a:lnTo>
                    <a:pt x="0" y="221433"/>
                  </a:lnTo>
                  <a:close/>
                </a:path>
              </a:pathLst>
            </a:cu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6D14F1D9-3091-4CB2-9052-2CCBAC999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4381" t="388" r="21811" b="92110"/>
            <a:stretch>
              <a:fillRect/>
            </a:stretch>
          </p:blipFill>
          <p:spPr>
            <a:xfrm>
              <a:off x="4259294" y="3102488"/>
              <a:ext cx="208280" cy="221433"/>
            </a:xfrm>
            <a:custGeom>
              <a:avLst/>
              <a:gdLst>
                <a:gd name="connsiteX0" fmla="*/ 0 w 208280"/>
                <a:gd name="connsiteY0" fmla="*/ 0 h 221433"/>
                <a:gd name="connsiteX1" fmla="*/ 208280 w 208280"/>
                <a:gd name="connsiteY1" fmla="*/ 0 h 221433"/>
                <a:gd name="connsiteX2" fmla="*/ 208280 w 208280"/>
                <a:gd name="connsiteY2" fmla="*/ 221433 h 221433"/>
                <a:gd name="connsiteX3" fmla="*/ 0 w 208280"/>
                <a:gd name="connsiteY3" fmla="*/ 221433 h 2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280" h="221433">
                  <a:moveTo>
                    <a:pt x="0" y="0"/>
                  </a:moveTo>
                  <a:lnTo>
                    <a:pt x="208280" y="0"/>
                  </a:lnTo>
                  <a:lnTo>
                    <a:pt x="208280" y="221433"/>
                  </a:lnTo>
                  <a:lnTo>
                    <a:pt x="0" y="221433"/>
                  </a:lnTo>
                  <a:close/>
                </a:path>
              </a:pathLst>
            </a:custGeom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A0178B5E-2909-4F7F-BADD-5DAB3660B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66903" t="484" r="29289" b="92015"/>
            <a:stretch>
              <a:fillRect/>
            </a:stretch>
          </p:blipFill>
          <p:spPr>
            <a:xfrm>
              <a:off x="3850337" y="3105308"/>
              <a:ext cx="208280" cy="221433"/>
            </a:xfrm>
            <a:custGeom>
              <a:avLst/>
              <a:gdLst>
                <a:gd name="connsiteX0" fmla="*/ 0 w 208280"/>
                <a:gd name="connsiteY0" fmla="*/ 0 h 221433"/>
                <a:gd name="connsiteX1" fmla="*/ 208280 w 208280"/>
                <a:gd name="connsiteY1" fmla="*/ 0 h 221433"/>
                <a:gd name="connsiteX2" fmla="*/ 208280 w 208280"/>
                <a:gd name="connsiteY2" fmla="*/ 221433 h 221433"/>
                <a:gd name="connsiteX3" fmla="*/ 0 w 208280"/>
                <a:gd name="connsiteY3" fmla="*/ 221433 h 2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280" h="221433">
                  <a:moveTo>
                    <a:pt x="0" y="0"/>
                  </a:moveTo>
                  <a:lnTo>
                    <a:pt x="208280" y="0"/>
                  </a:lnTo>
                  <a:lnTo>
                    <a:pt x="208280" y="221433"/>
                  </a:lnTo>
                  <a:lnTo>
                    <a:pt x="0" y="221433"/>
                  </a:lnTo>
                  <a:close/>
                </a:path>
              </a:pathLst>
            </a:custGeom>
          </p:spPr>
        </p:pic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2CF0D3D9-5B10-441E-B593-EF4CBFE43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55823" t="682" r="40010" b="93075"/>
            <a:stretch>
              <a:fillRect/>
            </a:stretch>
          </p:blipFill>
          <p:spPr>
            <a:xfrm>
              <a:off x="3244414" y="3111167"/>
              <a:ext cx="227868" cy="184279"/>
            </a:xfrm>
            <a:custGeom>
              <a:avLst/>
              <a:gdLst>
                <a:gd name="connsiteX0" fmla="*/ 0 w 227868"/>
                <a:gd name="connsiteY0" fmla="*/ 0 h 184279"/>
                <a:gd name="connsiteX1" fmla="*/ 227868 w 227868"/>
                <a:gd name="connsiteY1" fmla="*/ 0 h 184279"/>
                <a:gd name="connsiteX2" fmla="*/ 227868 w 227868"/>
                <a:gd name="connsiteY2" fmla="*/ 184279 h 184279"/>
                <a:gd name="connsiteX3" fmla="*/ 0 w 227868"/>
                <a:gd name="connsiteY3" fmla="*/ 184279 h 184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868" h="184279">
                  <a:moveTo>
                    <a:pt x="0" y="0"/>
                  </a:moveTo>
                  <a:lnTo>
                    <a:pt x="227868" y="0"/>
                  </a:lnTo>
                  <a:lnTo>
                    <a:pt x="227868" y="184279"/>
                  </a:lnTo>
                  <a:lnTo>
                    <a:pt x="0" y="184279"/>
                  </a:lnTo>
                  <a:close/>
                </a:path>
              </a:pathLst>
            </a:cu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5DF3CC7C-A521-4B85-9754-A1A1100359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53852" t="8658" r="40753" b="79738"/>
            <a:stretch>
              <a:fillRect/>
            </a:stretch>
          </p:blipFill>
          <p:spPr>
            <a:xfrm>
              <a:off x="3136597" y="3346608"/>
              <a:ext cx="295045" cy="342538"/>
            </a:xfrm>
            <a:custGeom>
              <a:avLst/>
              <a:gdLst>
                <a:gd name="connsiteX0" fmla="*/ 0 w 295045"/>
                <a:gd name="connsiteY0" fmla="*/ 0 h 342538"/>
                <a:gd name="connsiteX1" fmla="*/ 295045 w 295045"/>
                <a:gd name="connsiteY1" fmla="*/ 0 h 342538"/>
                <a:gd name="connsiteX2" fmla="*/ 295045 w 295045"/>
                <a:gd name="connsiteY2" fmla="*/ 342538 h 342538"/>
                <a:gd name="connsiteX3" fmla="*/ 0 w 295045"/>
                <a:gd name="connsiteY3" fmla="*/ 342538 h 342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045" h="342538">
                  <a:moveTo>
                    <a:pt x="0" y="0"/>
                  </a:moveTo>
                  <a:lnTo>
                    <a:pt x="295045" y="0"/>
                  </a:lnTo>
                  <a:lnTo>
                    <a:pt x="295045" y="342538"/>
                  </a:lnTo>
                  <a:lnTo>
                    <a:pt x="0" y="342538"/>
                  </a:lnTo>
                  <a:close/>
                </a:path>
              </a:pathLst>
            </a:custGeom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29AD02D7-1FBF-4B84-9D1C-E8E414A2B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50588" t="355" r="44922" b="94710"/>
            <a:stretch>
              <a:fillRect/>
            </a:stretch>
          </p:blipFill>
          <p:spPr>
            <a:xfrm>
              <a:off x="2958125" y="3101519"/>
              <a:ext cx="245571" cy="145667"/>
            </a:xfrm>
            <a:custGeom>
              <a:avLst/>
              <a:gdLst>
                <a:gd name="connsiteX0" fmla="*/ 0 w 245571"/>
                <a:gd name="connsiteY0" fmla="*/ 0 h 145667"/>
                <a:gd name="connsiteX1" fmla="*/ 245571 w 245571"/>
                <a:gd name="connsiteY1" fmla="*/ 0 h 145667"/>
                <a:gd name="connsiteX2" fmla="*/ 245571 w 245571"/>
                <a:gd name="connsiteY2" fmla="*/ 145667 h 145667"/>
                <a:gd name="connsiteX3" fmla="*/ 0 w 245571"/>
                <a:gd name="connsiteY3" fmla="*/ 145667 h 14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571" h="145667">
                  <a:moveTo>
                    <a:pt x="0" y="0"/>
                  </a:moveTo>
                  <a:lnTo>
                    <a:pt x="245571" y="0"/>
                  </a:lnTo>
                  <a:lnTo>
                    <a:pt x="245571" y="145667"/>
                  </a:lnTo>
                  <a:lnTo>
                    <a:pt x="0" y="145667"/>
                  </a:lnTo>
                  <a:close/>
                </a:path>
              </a:pathLst>
            </a:cu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A9AE880D-A0B2-4083-9F0F-6B1F3A560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44106" t="3984" r="49206" b="85589"/>
            <a:stretch>
              <a:fillRect/>
            </a:stretch>
          </p:blipFill>
          <p:spPr>
            <a:xfrm>
              <a:off x="2603656" y="3208633"/>
              <a:ext cx="365706" cy="307793"/>
            </a:xfrm>
            <a:custGeom>
              <a:avLst/>
              <a:gdLst>
                <a:gd name="connsiteX0" fmla="*/ 0 w 365706"/>
                <a:gd name="connsiteY0" fmla="*/ 0 h 307793"/>
                <a:gd name="connsiteX1" fmla="*/ 365706 w 365706"/>
                <a:gd name="connsiteY1" fmla="*/ 0 h 307793"/>
                <a:gd name="connsiteX2" fmla="*/ 365706 w 365706"/>
                <a:gd name="connsiteY2" fmla="*/ 307793 h 307793"/>
                <a:gd name="connsiteX3" fmla="*/ 0 w 365706"/>
                <a:gd name="connsiteY3" fmla="*/ 307793 h 307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5706" h="307793">
                  <a:moveTo>
                    <a:pt x="0" y="0"/>
                  </a:moveTo>
                  <a:lnTo>
                    <a:pt x="365706" y="0"/>
                  </a:lnTo>
                  <a:lnTo>
                    <a:pt x="365706" y="307793"/>
                  </a:lnTo>
                  <a:lnTo>
                    <a:pt x="0" y="307793"/>
                  </a:lnTo>
                  <a:close/>
                </a:path>
              </a:pathLst>
            </a:cu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B332ECAC-7FF3-41CA-85BC-4620FDD9D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40177" t="293" r="54406" b="95504"/>
            <a:stretch>
              <a:fillRect/>
            </a:stretch>
          </p:blipFill>
          <p:spPr>
            <a:xfrm>
              <a:off x="2388756" y="3099687"/>
              <a:ext cx="296259" cy="124068"/>
            </a:xfrm>
            <a:custGeom>
              <a:avLst/>
              <a:gdLst>
                <a:gd name="connsiteX0" fmla="*/ 0 w 296259"/>
                <a:gd name="connsiteY0" fmla="*/ 0 h 124068"/>
                <a:gd name="connsiteX1" fmla="*/ 296259 w 296259"/>
                <a:gd name="connsiteY1" fmla="*/ 0 h 124068"/>
                <a:gd name="connsiteX2" fmla="*/ 296259 w 296259"/>
                <a:gd name="connsiteY2" fmla="*/ 124068 h 124068"/>
                <a:gd name="connsiteX3" fmla="*/ 0 w 296259"/>
                <a:gd name="connsiteY3" fmla="*/ 124068 h 124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259" h="124068">
                  <a:moveTo>
                    <a:pt x="0" y="0"/>
                  </a:moveTo>
                  <a:lnTo>
                    <a:pt x="296259" y="0"/>
                  </a:lnTo>
                  <a:lnTo>
                    <a:pt x="296259" y="124068"/>
                  </a:lnTo>
                  <a:lnTo>
                    <a:pt x="0" y="124068"/>
                  </a:lnTo>
                  <a:close/>
                </a:path>
              </a:pathLst>
            </a:cu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E24C2974-D157-42A0-AC06-7C61C5A07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4656" t="8658" r="58335" b="80915"/>
            <a:stretch>
              <a:fillRect/>
            </a:stretch>
          </p:blipFill>
          <p:spPr>
            <a:xfrm>
              <a:off x="2086834" y="3346608"/>
              <a:ext cx="383278" cy="307793"/>
            </a:xfrm>
            <a:custGeom>
              <a:avLst/>
              <a:gdLst>
                <a:gd name="connsiteX0" fmla="*/ 0 w 383278"/>
                <a:gd name="connsiteY0" fmla="*/ 0 h 307793"/>
                <a:gd name="connsiteX1" fmla="*/ 383278 w 383278"/>
                <a:gd name="connsiteY1" fmla="*/ 0 h 307793"/>
                <a:gd name="connsiteX2" fmla="*/ 383278 w 383278"/>
                <a:gd name="connsiteY2" fmla="*/ 307793 h 307793"/>
                <a:gd name="connsiteX3" fmla="*/ 0 w 383278"/>
                <a:gd name="connsiteY3" fmla="*/ 307793 h 307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278" h="307793">
                  <a:moveTo>
                    <a:pt x="0" y="0"/>
                  </a:moveTo>
                  <a:lnTo>
                    <a:pt x="383278" y="0"/>
                  </a:lnTo>
                  <a:lnTo>
                    <a:pt x="383278" y="307793"/>
                  </a:lnTo>
                  <a:lnTo>
                    <a:pt x="0" y="307793"/>
                  </a:lnTo>
                  <a:close/>
                </a:path>
              </a:pathLst>
            </a:cu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A253EB0D-9D11-4BF5-A7EF-CD1704DB62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3660" t="538" r="60923" b="95259"/>
            <a:stretch>
              <a:fillRect/>
            </a:stretch>
          </p:blipFill>
          <p:spPr>
            <a:xfrm>
              <a:off x="2032346" y="3106903"/>
              <a:ext cx="296259" cy="124068"/>
            </a:xfrm>
            <a:custGeom>
              <a:avLst/>
              <a:gdLst>
                <a:gd name="connsiteX0" fmla="*/ 0 w 296259"/>
                <a:gd name="connsiteY0" fmla="*/ 0 h 124068"/>
                <a:gd name="connsiteX1" fmla="*/ 296259 w 296259"/>
                <a:gd name="connsiteY1" fmla="*/ 0 h 124068"/>
                <a:gd name="connsiteX2" fmla="*/ 296259 w 296259"/>
                <a:gd name="connsiteY2" fmla="*/ 124068 h 124068"/>
                <a:gd name="connsiteX3" fmla="*/ 0 w 296259"/>
                <a:gd name="connsiteY3" fmla="*/ 124068 h 124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259" h="124068">
                  <a:moveTo>
                    <a:pt x="0" y="0"/>
                  </a:moveTo>
                  <a:lnTo>
                    <a:pt x="296259" y="0"/>
                  </a:lnTo>
                  <a:lnTo>
                    <a:pt x="296259" y="124068"/>
                  </a:lnTo>
                  <a:lnTo>
                    <a:pt x="0" y="124068"/>
                  </a:lnTo>
                  <a:close/>
                </a:path>
              </a:pathLst>
            </a:cu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0FA63A15-0D07-432C-AD4D-B228F7DB8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1269" t="27919" r="79664" b="56901"/>
            <a:stretch>
              <a:fillRect/>
            </a:stretch>
          </p:blipFill>
          <p:spPr>
            <a:xfrm>
              <a:off x="807823" y="3915168"/>
              <a:ext cx="495869" cy="448102"/>
            </a:xfrm>
            <a:custGeom>
              <a:avLst/>
              <a:gdLst>
                <a:gd name="connsiteX0" fmla="*/ 0 w 495869"/>
                <a:gd name="connsiteY0" fmla="*/ 0 h 448102"/>
                <a:gd name="connsiteX1" fmla="*/ 495869 w 495869"/>
                <a:gd name="connsiteY1" fmla="*/ 0 h 448102"/>
                <a:gd name="connsiteX2" fmla="*/ 495869 w 495869"/>
                <a:gd name="connsiteY2" fmla="*/ 448102 h 448102"/>
                <a:gd name="connsiteX3" fmla="*/ 0 w 495869"/>
                <a:gd name="connsiteY3" fmla="*/ 448102 h 448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869" h="448102">
                  <a:moveTo>
                    <a:pt x="0" y="0"/>
                  </a:moveTo>
                  <a:lnTo>
                    <a:pt x="495869" y="0"/>
                  </a:lnTo>
                  <a:lnTo>
                    <a:pt x="495869" y="448102"/>
                  </a:lnTo>
                  <a:lnTo>
                    <a:pt x="0" y="448102"/>
                  </a:lnTo>
                  <a:close/>
                </a:path>
              </a:pathLst>
            </a:cu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4B8B4DDB-416F-43DE-A633-E9745EB7D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7216" t="15359" r="62320" b="45573"/>
            <a:stretch>
              <a:fillRect/>
            </a:stretch>
          </p:blipFill>
          <p:spPr>
            <a:xfrm>
              <a:off x="1133094" y="3544404"/>
              <a:ext cx="1119116" cy="1153236"/>
            </a:xfrm>
            <a:custGeom>
              <a:avLst/>
              <a:gdLst>
                <a:gd name="connsiteX0" fmla="*/ 0 w 1119116"/>
                <a:gd name="connsiteY0" fmla="*/ 0 h 1153236"/>
                <a:gd name="connsiteX1" fmla="*/ 1119116 w 1119116"/>
                <a:gd name="connsiteY1" fmla="*/ 0 h 1153236"/>
                <a:gd name="connsiteX2" fmla="*/ 1119116 w 1119116"/>
                <a:gd name="connsiteY2" fmla="*/ 1153236 h 1153236"/>
                <a:gd name="connsiteX3" fmla="*/ 0 w 1119116"/>
                <a:gd name="connsiteY3" fmla="*/ 1153236 h 11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9116" h="1153236">
                  <a:moveTo>
                    <a:pt x="0" y="0"/>
                  </a:moveTo>
                  <a:lnTo>
                    <a:pt x="1119116" y="0"/>
                  </a:lnTo>
                  <a:lnTo>
                    <a:pt x="1119116" y="1153236"/>
                  </a:lnTo>
                  <a:lnTo>
                    <a:pt x="0" y="1153236"/>
                  </a:lnTo>
                  <a:close/>
                </a:path>
              </a:pathLst>
            </a:cu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A6B7E0B-A5E6-419C-B813-FF2BEE6EF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53348" r="94637" b="33784"/>
            <a:stretch>
              <a:fillRect/>
            </a:stretch>
          </p:blipFill>
          <p:spPr>
            <a:xfrm>
              <a:off x="191559" y="4665795"/>
              <a:ext cx="293266" cy="379863"/>
            </a:xfrm>
            <a:custGeom>
              <a:avLst/>
              <a:gdLst>
                <a:gd name="connsiteX0" fmla="*/ 0 w 293266"/>
                <a:gd name="connsiteY0" fmla="*/ 0 h 379863"/>
                <a:gd name="connsiteX1" fmla="*/ 293266 w 293266"/>
                <a:gd name="connsiteY1" fmla="*/ 0 h 379863"/>
                <a:gd name="connsiteX2" fmla="*/ 293266 w 293266"/>
                <a:gd name="connsiteY2" fmla="*/ 379863 h 379863"/>
                <a:gd name="connsiteX3" fmla="*/ 0 w 293266"/>
                <a:gd name="connsiteY3" fmla="*/ 379863 h 37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266" h="379863">
                  <a:moveTo>
                    <a:pt x="0" y="0"/>
                  </a:moveTo>
                  <a:lnTo>
                    <a:pt x="293266" y="0"/>
                  </a:lnTo>
                  <a:lnTo>
                    <a:pt x="293266" y="379863"/>
                  </a:lnTo>
                  <a:lnTo>
                    <a:pt x="0" y="379863"/>
                  </a:lnTo>
                  <a:close/>
                </a:path>
              </a:pathLst>
            </a:custGeom>
          </p:spPr>
        </p:pic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DEB4A3FD-6A69-469C-86DD-4BC167963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85" t="83252" r="84655" b="136"/>
            <a:stretch>
              <a:fillRect/>
            </a:stretch>
          </p:blipFill>
          <p:spPr>
            <a:xfrm>
              <a:off x="234493" y="5548518"/>
              <a:ext cx="796243" cy="490384"/>
            </a:xfrm>
            <a:custGeom>
              <a:avLst/>
              <a:gdLst>
                <a:gd name="connsiteX0" fmla="*/ 0 w 796243"/>
                <a:gd name="connsiteY0" fmla="*/ 0 h 490384"/>
                <a:gd name="connsiteX1" fmla="*/ 796243 w 796243"/>
                <a:gd name="connsiteY1" fmla="*/ 0 h 490384"/>
                <a:gd name="connsiteX2" fmla="*/ 796243 w 796243"/>
                <a:gd name="connsiteY2" fmla="*/ 490384 h 490384"/>
                <a:gd name="connsiteX3" fmla="*/ 0 w 796243"/>
                <a:gd name="connsiteY3" fmla="*/ 490384 h 49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6243" h="490384">
                  <a:moveTo>
                    <a:pt x="0" y="0"/>
                  </a:moveTo>
                  <a:lnTo>
                    <a:pt x="796243" y="0"/>
                  </a:lnTo>
                  <a:lnTo>
                    <a:pt x="796243" y="490384"/>
                  </a:lnTo>
                  <a:lnTo>
                    <a:pt x="0" y="490384"/>
                  </a:lnTo>
                  <a:close/>
                </a:path>
              </a:pathLst>
            </a:custGeom>
          </p:spPr>
        </p:pic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ECA65864-E3C3-434B-B208-F497BDBF38BE}"/>
              </a:ext>
            </a:extLst>
          </p:cNvPr>
          <p:cNvSpPr txBox="1"/>
          <p:nvPr/>
        </p:nvSpPr>
        <p:spPr>
          <a:xfrm>
            <a:off x="4249433" y="4394157"/>
            <a:ext cx="4241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Real-time camera-side heuristics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169D27B-1EC2-4AF3-B10F-F4FFA1FBED4B}"/>
              </a:ext>
            </a:extLst>
          </p:cNvPr>
          <p:cNvSpPr txBox="1"/>
          <p:nvPr/>
        </p:nvSpPr>
        <p:spPr>
          <a:xfrm>
            <a:off x="10085623" y="4395482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Ideal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5C955D0-CCE2-4F31-A9C4-1164C16D013C}"/>
              </a:ext>
            </a:extLst>
          </p:cNvPr>
          <p:cNvGrpSpPr/>
          <p:nvPr/>
        </p:nvGrpSpPr>
        <p:grpSpPr>
          <a:xfrm>
            <a:off x="321432" y="4962163"/>
            <a:ext cx="3093455" cy="1673884"/>
            <a:chOff x="321432" y="4962163"/>
            <a:chExt cx="3093455" cy="167388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2CBF2C6-A51A-4042-AFB3-87D53558AC9E}"/>
                </a:ext>
              </a:extLst>
            </p:cNvPr>
            <p:cNvSpPr/>
            <p:nvPr/>
          </p:nvSpPr>
          <p:spPr>
            <a:xfrm>
              <a:off x="321432" y="4962163"/>
              <a:ext cx="3093455" cy="1673884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2332ED90-09C5-4C8D-9972-123651B21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91677" t="66601" b="16678"/>
            <a:stretch>
              <a:fillRect/>
            </a:stretch>
          </p:blipFill>
          <p:spPr>
            <a:xfrm>
              <a:off x="3137151" y="6076982"/>
              <a:ext cx="258104" cy="279896"/>
            </a:xfrm>
            <a:custGeom>
              <a:avLst/>
              <a:gdLst>
                <a:gd name="connsiteX0" fmla="*/ 0 w 455165"/>
                <a:gd name="connsiteY0" fmla="*/ 0 h 493595"/>
                <a:gd name="connsiteX1" fmla="*/ 455165 w 455165"/>
                <a:gd name="connsiteY1" fmla="*/ 0 h 493595"/>
                <a:gd name="connsiteX2" fmla="*/ 455165 w 455165"/>
                <a:gd name="connsiteY2" fmla="*/ 493595 h 493595"/>
                <a:gd name="connsiteX3" fmla="*/ 0 w 455165"/>
                <a:gd name="connsiteY3" fmla="*/ 493595 h 49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65" h="493595">
                  <a:moveTo>
                    <a:pt x="0" y="0"/>
                  </a:moveTo>
                  <a:lnTo>
                    <a:pt x="455165" y="0"/>
                  </a:lnTo>
                  <a:lnTo>
                    <a:pt x="455165" y="493595"/>
                  </a:lnTo>
                  <a:lnTo>
                    <a:pt x="0" y="493595"/>
                  </a:lnTo>
                  <a:close/>
                </a:path>
              </a:pathLst>
            </a:custGeom>
            <a:ln>
              <a:solidFill>
                <a:srgbClr val="65C0BA"/>
              </a:solidFill>
            </a:ln>
          </p:spPr>
        </p:pic>
        <p:pic>
          <p:nvPicPr>
            <p:cNvPr id="111" name="Picture 110">
              <a:extLst>
                <a:ext uri="{FF2B5EF4-FFF2-40B4-BE49-F238E27FC236}">
                  <a16:creationId xmlns:a16="http://schemas.microsoft.com/office/drawing/2014/main" id="{59622893-5823-40C7-8ED3-F8C90D778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8234" t="63741" r="11499" b="11649"/>
            <a:stretch>
              <a:fillRect/>
            </a:stretch>
          </p:blipFill>
          <p:spPr>
            <a:xfrm>
              <a:off x="2747550" y="6029119"/>
              <a:ext cx="318417" cy="411930"/>
            </a:xfrm>
            <a:custGeom>
              <a:avLst/>
              <a:gdLst>
                <a:gd name="connsiteX0" fmla="*/ 0 w 561527"/>
                <a:gd name="connsiteY0" fmla="*/ 0 h 726437"/>
                <a:gd name="connsiteX1" fmla="*/ 561527 w 561527"/>
                <a:gd name="connsiteY1" fmla="*/ 0 h 726437"/>
                <a:gd name="connsiteX2" fmla="*/ 561527 w 561527"/>
                <a:gd name="connsiteY2" fmla="*/ 726437 h 726437"/>
                <a:gd name="connsiteX3" fmla="*/ 0 w 561527"/>
                <a:gd name="connsiteY3" fmla="*/ 726437 h 72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27" h="726437">
                  <a:moveTo>
                    <a:pt x="0" y="0"/>
                  </a:moveTo>
                  <a:lnTo>
                    <a:pt x="561527" y="0"/>
                  </a:lnTo>
                  <a:lnTo>
                    <a:pt x="561527" y="726437"/>
                  </a:lnTo>
                  <a:lnTo>
                    <a:pt x="0" y="726437"/>
                  </a:lnTo>
                  <a:close/>
                </a:path>
              </a:pathLst>
            </a:custGeom>
            <a:ln>
              <a:solidFill>
                <a:srgbClr val="65C0BA"/>
              </a:solidFill>
            </a:ln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5B929B9C-8D81-43E6-AF2F-03CF0158C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88687" t="29143" r="3825" b="58949"/>
            <a:stretch>
              <a:fillRect/>
            </a:stretch>
          </p:blipFill>
          <p:spPr>
            <a:xfrm>
              <a:off x="3071727" y="5449986"/>
              <a:ext cx="232200" cy="199330"/>
            </a:xfrm>
            <a:custGeom>
              <a:avLst/>
              <a:gdLst>
                <a:gd name="connsiteX0" fmla="*/ 0 w 409484"/>
                <a:gd name="connsiteY0" fmla="*/ 0 h 351518"/>
                <a:gd name="connsiteX1" fmla="*/ 409484 w 409484"/>
                <a:gd name="connsiteY1" fmla="*/ 0 h 351518"/>
                <a:gd name="connsiteX2" fmla="*/ 409484 w 409484"/>
                <a:gd name="connsiteY2" fmla="*/ 351518 h 351518"/>
                <a:gd name="connsiteX3" fmla="*/ 0 w 409484"/>
                <a:gd name="connsiteY3" fmla="*/ 351518 h 3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9484" h="351518">
                  <a:moveTo>
                    <a:pt x="0" y="0"/>
                  </a:moveTo>
                  <a:lnTo>
                    <a:pt x="409484" y="0"/>
                  </a:lnTo>
                  <a:lnTo>
                    <a:pt x="409484" y="351518"/>
                  </a:lnTo>
                  <a:lnTo>
                    <a:pt x="0" y="351518"/>
                  </a:lnTo>
                  <a:close/>
                </a:path>
              </a:pathLst>
            </a:custGeom>
            <a:ln>
              <a:solidFill>
                <a:srgbClr val="65C0BA"/>
              </a:solidFill>
            </a:ln>
          </p:spPr>
        </p:pic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F05F5A8E-A382-478D-8F2B-A94281F1D9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5242" t="10589" r="61403" b="47611"/>
            <a:stretch>
              <a:fillRect/>
            </a:stretch>
          </p:blipFill>
          <p:spPr>
            <a:xfrm>
              <a:off x="794115" y="5139417"/>
              <a:ext cx="724245" cy="699675"/>
            </a:xfrm>
            <a:custGeom>
              <a:avLst/>
              <a:gdLst>
                <a:gd name="connsiteX0" fmla="*/ 0 w 1277204"/>
                <a:gd name="connsiteY0" fmla="*/ 0 h 1233874"/>
                <a:gd name="connsiteX1" fmla="*/ 1277204 w 1277204"/>
                <a:gd name="connsiteY1" fmla="*/ 0 h 1233874"/>
                <a:gd name="connsiteX2" fmla="*/ 1277204 w 1277204"/>
                <a:gd name="connsiteY2" fmla="*/ 1233874 h 1233874"/>
                <a:gd name="connsiteX3" fmla="*/ 0 w 1277204"/>
                <a:gd name="connsiteY3" fmla="*/ 1233874 h 123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7204" h="1233874">
                  <a:moveTo>
                    <a:pt x="0" y="0"/>
                  </a:moveTo>
                  <a:lnTo>
                    <a:pt x="1277204" y="0"/>
                  </a:lnTo>
                  <a:lnTo>
                    <a:pt x="1277204" y="1233874"/>
                  </a:lnTo>
                  <a:lnTo>
                    <a:pt x="0" y="1233874"/>
                  </a:lnTo>
                  <a:close/>
                </a:path>
              </a:pathLst>
            </a:custGeom>
            <a:ln>
              <a:solidFill>
                <a:srgbClr val="65C0BA"/>
              </a:solidFill>
            </a:ln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C5A345D5-0F18-421A-A91C-474E26770B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2574" r="39407" b="78098"/>
            <a:stretch>
              <a:fillRect/>
            </a:stretch>
          </p:blipFill>
          <p:spPr>
            <a:xfrm>
              <a:off x="1327800" y="4965316"/>
              <a:ext cx="865618" cy="365237"/>
            </a:xfrm>
            <a:custGeom>
              <a:avLst/>
              <a:gdLst>
                <a:gd name="connsiteX0" fmla="*/ 0 w 865618"/>
                <a:gd name="connsiteY0" fmla="*/ 0 h 365237"/>
                <a:gd name="connsiteX1" fmla="*/ 865618 w 865618"/>
                <a:gd name="connsiteY1" fmla="*/ 0 h 365237"/>
                <a:gd name="connsiteX2" fmla="*/ 865618 w 865618"/>
                <a:gd name="connsiteY2" fmla="*/ 365237 h 365237"/>
                <a:gd name="connsiteX3" fmla="*/ 0 w 865618"/>
                <a:gd name="connsiteY3" fmla="*/ 365237 h 365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5618" h="365237">
                  <a:moveTo>
                    <a:pt x="0" y="0"/>
                  </a:moveTo>
                  <a:lnTo>
                    <a:pt x="865618" y="0"/>
                  </a:lnTo>
                  <a:lnTo>
                    <a:pt x="865618" y="365237"/>
                  </a:lnTo>
                  <a:lnTo>
                    <a:pt x="0" y="365237"/>
                  </a:lnTo>
                  <a:close/>
                </a:path>
              </a:pathLst>
            </a:cu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8408DC3E-BCE8-4B63-8CD0-6ADEF4A86F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8916" t="25458" r="13568" b="53391"/>
            <a:stretch>
              <a:fillRect/>
            </a:stretch>
          </p:blipFill>
          <p:spPr>
            <a:xfrm>
              <a:off x="2764347" y="5392993"/>
              <a:ext cx="232200" cy="352715"/>
            </a:xfrm>
            <a:custGeom>
              <a:avLst/>
              <a:gdLst>
                <a:gd name="connsiteX0" fmla="*/ 0 w 232200"/>
                <a:gd name="connsiteY0" fmla="*/ 0 h 352715"/>
                <a:gd name="connsiteX1" fmla="*/ 232200 w 232200"/>
                <a:gd name="connsiteY1" fmla="*/ 0 h 352715"/>
                <a:gd name="connsiteX2" fmla="*/ 232200 w 232200"/>
                <a:gd name="connsiteY2" fmla="*/ 352715 h 352715"/>
                <a:gd name="connsiteX3" fmla="*/ 0 w 232200"/>
                <a:gd name="connsiteY3" fmla="*/ 352715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200" h="352715">
                  <a:moveTo>
                    <a:pt x="0" y="0"/>
                  </a:moveTo>
                  <a:lnTo>
                    <a:pt x="232200" y="0"/>
                  </a:lnTo>
                  <a:lnTo>
                    <a:pt x="232200" y="352715"/>
                  </a:lnTo>
                  <a:lnTo>
                    <a:pt x="0" y="352715"/>
                  </a:lnTo>
                  <a:close/>
                </a:path>
              </a:pathLst>
            </a:cu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6FC1166-4B16-4BEC-A011-F312A8F49405}"/>
              </a:ext>
            </a:extLst>
          </p:cNvPr>
          <p:cNvGrpSpPr/>
          <p:nvPr/>
        </p:nvGrpSpPr>
        <p:grpSpPr>
          <a:xfrm>
            <a:off x="1253718" y="1125813"/>
            <a:ext cx="5690275" cy="1371577"/>
            <a:chOff x="1253718" y="1125813"/>
            <a:chExt cx="5690275" cy="1371577"/>
          </a:xfrm>
        </p:grpSpPr>
        <p:pic>
          <p:nvPicPr>
            <p:cNvPr id="52" name="Picture 51" descr="A close up of a logo&#10;&#10;Description automatically generated">
              <a:extLst>
                <a:ext uri="{FF2B5EF4-FFF2-40B4-BE49-F238E27FC236}">
                  <a16:creationId xmlns:a16="http://schemas.microsoft.com/office/drawing/2014/main" id="{63003B9B-51FC-46FC-B57F-D63A08CCDE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47269" y="1125813"/>
              <a:ext cx="796724" cy="796724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FA75605-BCB5-4C81-9704-372490522A61}"/>
                </a:ext>
              </a:extLst>
            </p:cNvPr>
            <p:cNvGrpSpPr/>
            <p:nvPr/>
          </p:nvGrpSpPr>
          <p:grpSpPr>
            <a:xfrm>
              <a:off x="1253718" y="1452672"/>
              <a:ext cx="5690275" cy="1044718"/>
              <a:chOff x="1253718" y="1452672"/>
              <a:chExt cx="5690275" cy="1044718"/>
            </a:xfrm>
          </p:grpSpPr>
          <p:pic>
            <p:nvPicPr>
              <p:cNvPr id="50" name="Graphic 49" descr="Server">
                <a:extLst>
                  <a:ext uri="{FF2B5EF4-FFF2-40B4-BE49-F238E27FC236}">
                    <a16:creationId xmlns:a16="http://schemas.microsoft.com/office/drawing/2014/main" id="{62AC6594-0129-4CDD-AE9D-B479BD32D5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573610" y="1452672"/>
                <a:ext cx="796724" cy="796724"/>
              </a:xfrm>
              <a:prstGeom prst="rect">
                <a:avLst/>
              </a:prstGeom>
            </p:spPr>
          </p:pic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2A9477AC-A0CA-4025-94E3-DA67C496D9A7}"/>
                  </a:ext>
                </a:extLst>
              </p:cNvPr>
              <p:cNvSpPr/>
              <p:nvPr/>
            </p:nvSpPr>
            <p:spPr>
              <a:xfrm>
                <a:off x="4988431" y="2091465"/>
                <a:ext cx="1955562" cy="4022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Server-side DNN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53F0ED2C-16EF-4CBE-81DB-ADDDE5DE8681}"/>
                  </a:ext>
                </a:extLst>
              </p:cNvPr>
              <p:cNvSpPr/>
              <p:nvPr/>
            </p:nvSpPr>
            <p:spPr>
              <a:xfrm>
                <a:off x="1253718" y="2095137"/>
                <a:ext cx="996245" cy="4022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/>
                  <a:t>Camera</a:t>
                </a:r>
              </a:p>
            </p:txBody>
          </p:sp>
          <p:pic>
            <p:nvPicPr>
              <p:cNvPr id="79" name="Graphic 78" descr="Video camera">
                <a:extLst>
                  <a:ext uri="{FF2B5EF4-FFF2-40B4-BE49-F238E27FC236}">
                    <a16:creationId xmlns:a16="http://schemas.microsoft.com/office/drawing/2014/main" id="{9D4D0051-15F7-47CA-8FE1-A711FE87EC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412755" y="1465906"/>
                <a:ext cx="796724" cy="796724"/>
              </a:xfrm>
              <a:prstGeom prst="rect">
                <a:avLst/>
              </a:prstGeom>
            </p:spPr>
          </p:pic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613FA57C-9E81-45EC-8224-DDDE6B3256A3}"/>
                  </a:ext>
                </a:extLst>
              </p:cNvPr>
              <p:cNvCxnSpPr>
                <a:cxnSpLocks/>
                <a:stCxn id="79" idx="3"/>
                <a:endCxn id="50" idx="1"/>
              </p:cNvCxnSpPr>
              <p:nvPr/>
            </p:nvCxnSpPr>
            <p:spPr>
              <a:xfrm flipV="1">
                <a:off x="2209479" y="1851034"/>
                <a:ext cx="3364131" cy="13234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ED82CBB-E34B-4A44-928A-45C506F6AD96}"/>
              </a:ext>
            </a:extLst>
          </p:cNvPr>
          <p:cNvGrpSpPr/>
          <p:nvPr/>
        </p:nvGrpSpPr>
        <p:grpSpPr>
          <a:xfrm>
            <a:off x="4779381" y="2566679"/>
            <a:ext cx="2845663" cy="1696037"/>
            <a:chOff x="4729020" y="2670528"/>
            <a:chExt cx="2845663" cy="169603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C852288-D4ED-4188-AF81-21B797AF8054}"/>
                </a:ext>
              </a:extLst>
            </p:cNvPr>
            <p:cNvSpPr/>
            <p:nvPr/>
          </p:nvSpPr>
          <p:spPr>
            <a:xfrm>
              <a:off x="4756931" y="3559225"/>
              <a:ext cx="148928" cy="189224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8954E614-170D-4D89-9DF5-B3F159DE0A21}"/>
                </a:ext>
              </a:extLst>
            </p:cNvPr>
            <p:cNvSpPr/>
            <p:nvPr/>
          </p:nvSpPr>
          <p:spPr>
            <a:xfrm>
              <a:off x="4729020" y="4087291"/>
              <a:ext cx="481372" cy="279274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B7657A8D-CF62-4F91-99AD-76AEE619733E}"/>
                </a:ext>
              </a:extLst>
            </p:cNvPr>
            <p:cNvSpPr/>
            <p:nvPr/>
          </p:nvSpPr>
          <p:spPr>
            <a:xfrm>
              <a:off x="6782097" y="2670528"/>
              <a:ext cx="152674" cy="108283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DE69ABE-935E-48F9-8413-69F161ED0D70}"/>
                </a:ext>
              </a:extLst>
            </p:cNvPr>
            <p:cNvSpPr/>
            <p:nvPr/>
          </p:nvSpPr>
          <p:spPr>
            <a:xfrm>
              <a:off x="7051870" y="2670528"/>
              <a:ext cx="152674" cy="108283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FD2FC7B3-BF2A-47A9-ABDF-24830D65DC3C}"/>
                </a:ext>
              </a:extLst>
            </p:cNvPr>
            <p:cNvSpPr/>
            <p:nvPr/>
          </p:nvSpPr>
          <p:spPr>
            <a:xfrm>
              <a:off x="7239432" y="2726478"/>
              <a:ext cx="152674" cy="108283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0988B794-C649-4743-958D-FBE21417A344}"/>
                </a:ext>
              </a:extLst>
            </p:cNvPr>
            <p:cNvSpPr/>
            <p:nvPr/>
          </p:nvSpPr>
          <p:spPr>
            <a:xfrm>
              <a:off x="7422009" y="2735389"/>
              <a:ext cx="152674" cy="108283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5F625FB-094B-4F94-8856-CCF5A23332F2}"/>
              </a:ext>
            </a:extLst>
          </p:cNvPr>
          <p:cNvGrpSpPr/>
          <p:nvPr/>
        </p:nvGrpSpPr>
        <p:grpSpPr>
          <a:xfrm>
            <a:off x="2392603" y="1852131"/>
            <a:ext cx="7167111" cy="2270948"/>
            <a:chOff x="2392603" y="1852131"/>
            <a:chExt cx="7167111" cy="227094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894E99C-E6D1-BF4D-85B4-E4D0B5ABE3AF}"/>
                </a:ext>
              </a:extLst>
            </p:cNvPr>
            <p:cNvSpPr txBox="1"/>
            <p:nvPr/>
          </p:nvSpPr>
          <p:spPr>
            <a:xfrm>
              <a:off x="7512359" y="1852131"/>
              <a:ext cx="20473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Missed objects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F90AFFC-05BA-4188-99B1-F99C7B6B1F52}"/>
                </a:ext>
              </a:extLst>
            </p:cNvPr>
            <p:cNvCxnSpPr>
              <a:cxnSpLocks/>
              <a:stCxn id="11" idx="2"/>
              <a:endCxn id="82" idx="0"/>
            </p:cNvCxnSpPr>
            <p:nvPr/>
          </p:nvCxnSpPr>
          <p:spPr>
            <a:xfrm flipH="1">
              <a:off x="6908795" y="2313796"/>
              <a:ext cx="1627242" cy="252883"/>
            </a:xfrm>
            <a:prstGeom prst="straightConnector1">
              <a:avLst/>
            </a:prstGeom>
            <a:ln w="38100">
              <a:solidFill>
                <a:srgbClr val="DD7C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35C296C4-E31F-4E3A-9613-BD6CF19E8346}"/>
                </a:ext>
              </a:extLst>
            </p:cNvPr>
            <p:cNvCxnSpPr>
              <a:cxnSpLocks/>
              <a:stCxn id="11" idx="2"/>
              <a:endCxn id="83" idx="0"/>
            </p:cNvCxnSpPr>
            <p:nvPr/>
          </p:nvCxnSpPr>
          <p:spPr>
            <a:xfrm flipH="1">
              <a:off x="7178568" y="2313796"/>
              <a:ext cx="1357469" cy="252883"/>
            </a:xfrm>
            <a:prstGeom prst="straightConnector1">
              <a:avLst/>
            </a:prstGeom>
            <a:ln w="38100">
              <a:solidFill>
                <a:srgbClr val="DD7C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C05F3355-8155-4C96-8E94-08B09BBF2404}"/>
                </a:ext>
              </a:extLst>
            </p:cNvPr>
            <p:cNvCxnSpPr>
              <a:cxnSpLocks/>
              <a:stCxn id="11" idx="2"/>
              <a:endCxn id="84" idx="0"/>
            </p:cNvCxnSpPr>
            <p:nvPr/>
          </p:nvCxnSpPr>
          <p:spPr>
            <a:xfrm flipH="1">
              <a:off x="7366130" y="2313796"/>
              <a:ext cx="1169907" cy="308833"/>
            </a:xfrm>
            <a:prstGeom prst="straightConnector1">
              <a:avLst/>
            </a:prstGeom>
            <a:ln w="38100">
              <a:solidFill>
                <a:srgbClr val="DD7C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8ED83912-7A26-48CF-9AEB-C124C9BBA143}"/>
                </a:ext>
              </a:extLst>
            </p:cNvPr>
            <p:cNvCxnSpPr>
              <a:cxnSpLocks/>
              <a:stCxn id="11" idx="2"/>
              <a:endCxn id="85" idx="0"/>
            </p:cNvCxnSpPr>
            <p:nvPr/>
          </p:nvCxnSpPr>
          <p:spPr>
            <a:xfrm flipH="1">
              <a:off x="7548707" y="2313796"/>
              <a:ext cx="987330" cy="317744"/>
            </a:xfrm>
            <a:prstGeom prst="straightConnector1">
              <a:avLst/>
            </a:prstGeom>
            <a:ln w="38100">
              <a:solidFill>
                <a:srgbClr val="DD7C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A903938F-10E0-42EF-9ADD-F97A46EB3DCF}"/>
                </a:ext>
              </a:extLst>
            </p:cNvPr>
            <p:cNvSpPr txBox="1"/>
            <p:nvPr/>
          </p:nvSpPr>
          <p:spPr>
            <a:xfrm>
              <a:off x="2392603" y="3315149"/>
              <a:ext cx="20473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Missed objects</a:t>
              </a:r>
            </a:p>
          </p:txBody>
        </p: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C6BC4E13-CBCC-41CE-A989-9444896FC26E}"/>
                </a:ext>
              </a:extLst>
            </p:cNvPr>
            <p:cNvCxnSpPr>
              <a:cxnSpLocks/>
              <a:stCxn id="106" idx="3"/>
              <a:endCxn id="6" idx="1"/>
            </p:cNvCxnSpPr>
            <p:nvPr/>
          </p:nvCxnSpPr>
          <p:spPr>
            <a:xfrm>
              <a:off x="4439958" y="3545982"/>
              <a:ext cx="367334" cy="4006"/>
            </a:xfrm>
            <a:prstGeom prst="straightConnector1">
              <a:avLst/>
            </a:prstGeom>
            <a:ln w="38100">
              <a:solidFill>
                <a:srgbClr val="DD7C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EDBC2B9D-515E-4C96-8311-F4344D3387C2}"/>
                </a:ext>
              </a:extLst>
            </p:cNvPr>
            <p:cNvCxnSpPr>
              <a:cxnSpLocks/>
              <a:stCxn id="106" idx="3"/>
              <a:endCxn id="80" idx="1"/>
            </p:cNvCxnSpPr>
            <p:nvPr/>
          </p:nvCxnSpPr>
          <p:spPr>
            <a:xfrm>
              <a:off x="4439958" y="3545982"/>
              <a:ext cx="339423" cy="577097"/>
            </a:xfrm>
            <a:prstGeom prst="straightConnector1">
              <a:avLst/>
            </a:prstGeom>
            <a:ln w="38100">
              <a:solidFill>
                <a:srgbClr val="DD7C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Rectangle 86">
            <a:extLst>
              <a:ext uri="{FF2B5EF4-FFF2-40B4-BE49-F238E27FC236}">
                <a16:creationId xmlns:a16="http://schemas.microsoft.com/office/drawing/2014/main" id="{5EF7149D-2772-4780-9074-EEE7391617DE}"/>
              </a:ext>
            </a:extLst>
          </p:cNvPr>
          <p:cNvSpPr/>
          <p:nvPr/>
        </p:nvSpPr>
        <p:spPr>
          <a:xfrm>
            <a:off x="-13381" y="5899638"/>
            <a:ext cx="12191995" cy="5603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Camera-side compute is </a:t>
            </a:r>
            <a:r>
              <a:rPr lang="en-US" sz="3200" b="1" dirty="0">
                <a:solidFill>
                  <a:srgbClr val="0070C0"/>
                </a:solidFill>
              </a:rPr>
              <a:t>too limited </a:t>
            </a:r>
            <a:r>
              <a:rPr lang="en-US" sz="3200" b="1" dirty="0">
                <a:solidFill>
                  <a:schemeClr val="tx1"/>
                </a:solidFill>
              </a:rPr>
              <a:t>to support accurate heuristics.</a:t>
            </a:r>
          </a:p>
        </p:txBody>
      </p:sp>
    </p:spTree>
    <p:extLst>
      <p:ext uri="{BB962C8B-B14F-4D97-AF65-F5344CB8AC3E}">
        <p14:creationId xmlns:p14="http://schemas.microsoft.com/office/powerpoint/2010/main" val="60993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85185E-6 L 0.35912 -0.34606 " pathEditMode="relative" rAng="0" ptsTypes="AA">
                                      <p:cBhvr>
                                        <p:cTn id="1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956" y="-17315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1" grpId="1"/>
      <p:bldP spid="115" grpId="0"/>
      <p:bldP spid="116" grpId="0"/>
      <p:bldP spid="8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5561" y="355381"/>
            <a:ext cx="1226312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216583"/>
                </a:solidFill>
              </a:rPr>
              <a:t>Challenge</a:t>
            </a:r>
            <a:endParaRPr lang="en-US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212E72-F46C-B54E-BA00-8C960A081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2F1B928-6F14-409F-BC23-E0BC012CA14C}"/>
              </a:ext>
            </a:extLst>
          </p:cNvPr>
          <p:cNvSpPr/>
          <p:nvPr/>
        </p:nvSpPr>
        <p:spPr>
          <a:xfrm>
            <a:off x="-82217" y="1737815"/>
            <a:ext cx="123564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Server-side-DNN-driven + in real time.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E35E39D-5AA8-47A7-82CC-C456A526E9BC}"/>
              </a:ext>
            </a:extLst>
          </p:cNvPr>
          <p:cNvGrpSpPr/>
          <p:nvPr/>
        </p:nvGrpSpPr>
        <p:grpSpPr>
          <a:xfrm>
            <a:off x="876306" y="2384423"/>
            <a:ext cx="10439385" cy="1730850"/>
            <a:chOff x="876306" y="2384423"/>
            <a:chExt cx="10439385" cy="17308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F5B6D30F-4F50-42E1-8AD6-B2724BC3D5CF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2384423"/>
              <a:ext cx="0" cy="50573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DD2C7F8-8B32-45B2-B374-DC7AAB397367}"/>
                </a:ext>
              </a:extLst>
            </p:cNvPr>
            <p:cNvSpPr/>
            <p:nvPr/>
          </p:nvSpPr>
          <p:spPr>
            <a:xfrm>
              <a:off x="876306" y="3284276"/>
              <a:ext cx="1043938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/>
                <a:t>Surprisingly difficult</a:t>
              </a:r>
              <a:r>
                <a:rPr lang="en-US" sz="2400" dirty="0"/>
                <a:t>: A </a:t>
              </a:r>
              <a:r>
                <a:rPr lang="en-US" sz="2400" b="1" dirty="0">
                  <a:solidFill>
                    <a:srgbClr val="DD7C1B"/>
                  </a:solidFill>
                </a:rPr>
                <a:t>chicken-egg problem</a:t>
              </a:r>
              <a:r>
                <a:rPr lang="en-US" sz="2400" dirty="0"/>
                <a:t>:</a:t>
              </a:r>
            </a:p>
            <a:p>
              <a:pPr algn="ctr"/>
              <a:r>
                <a:rPr lang="en-US" sz="2400" dirty="0"/>
                <a:t>Encode</a:t>
              </a:r>
              <a:r>
                <a:rPr lang="en-US" sz="2400" b="1" dirty="0">
                  <a:solidFill>
                    <a:srgbClr val="DD7C1B"/>
                  </a:solidFill>
                </a:rPr>
                <a:t> current video </a:t>
              </a:r>
              <a:r>
                <a:rPr lang="en-US" sz="2400" dirty="0"/>
                <a:t>by the feedback of </a:t>
              </a:r>
              <a:r>
                <a:rPr lang="en-US" sz="2400" b="1" dirty="0">
                  <a:solidFill>
                    <a:srgbClr val="DD7C1B"/>
                  </a:solidFill>
                </a:rPr>
                <a:t>current video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2F910C8-F645-4509-A54F-072F61FF9E62}"/>
              </a:ext>
            </a:extLst>
          </p:cNvPr>
          <p:cNvGrpSpPr/>
          <p:nvPr/>
        </p:nvGrpSpPr>
        <p:grpSpPr>
          <a:xfrm>
            <a:off x="-1" y="4409989"/>
            <a:ext cx="12191995" cy="1350430"/>
            <a:chOff x="-1" y="4409989"/>
            <a:chExt cx="12191995" cy="1350430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C682838-85A6-4A2D-A7C2-2C99FAE7865B}"/>
                </a:ext>
              </a:extLst>
            </p:cNvPr>
            <p:cNvCxnSpPr>
              <a:cxnSpLocks/>
            </p:cNvCxnSpPr>
            <p:nvPr/>
          </p:nvCxnSpPr>
          <p:spPr>
            <a:xfrm>
              <a:off x="6095995" y="4409989"/>
              <a:ext cx="1" cy="44269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6233F7A-E6B6-4EAE-B151-3F4FC12F5E04}"/>
                </a:ext>
              </a:extLst>
            </p:cNvPr>
            <p:cNvSpPr/>
            <p:nvPr/>
          </p:nvSpPr>
          <p:spPr>
            <a:xfrm>
              <a:off x="-1" y="5200069"/>
              <a:ext cx="12191995" cy="56035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chemeClr val="tx1"/>
                  </a:solidFill>
                </a:rPr>
                <a:t>See the video first and </a:t>
              </a:r>
              <a:r>
                <a:rPr lang="en-US" sz="3200" b="1" dirty="0">
                  <a:solidFill>
                    <a:srgbClr val="0070C0"/>
                  </a:solidFill>
                </a:rPr>
                <a:t>iterate</a:t>
              </a:r>
              <a:r>
                <a:rPr lang="en-US" sz="3200" b="1" dirty="0">
                  <a:solidFill>
                    <a:schemeClr val="tx1"/>
                  </a:solidFill>
                </a:rPr>
                <a:t> on how to encode the video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5254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06E33B1C-5CAF-9E46-8AC9-8AE036FF6702}"/>
              </a:ext>
            </a:extLst>
          </p:cNvPr>
          <p:cNvSpPr txBox="1"/>
          <p:nvPr/>
        </p:nvSpPr>
        <p:spPr>
          <a:xfrm>
            <a:off x="8888936" y="3767649"/>
            <a:ext cx="2244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Server-side DNN</a:t>
            </a:r>
          </a:p>
        </p:txBody>
      </p:sp>
      <p:pic>
        <p:nvPicPr>
          <p:cNvPr id="78" name="Picture 77" descr="A close up of a logo&#10;&#10;Description automatically generated">
            <a:extLst>
              <a:ext uri="{FF2B5EF4-FFF2-40B4-BE49-F238E27FC236}">
                <a16:creationId xmlns:a16="http://schemas.microsoft.com/office/drawing/2014/main" id="{ECCBBE0E-4E88-410E-BE1E-2AF9B4BE6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2574" y="3010862"/>
            <a:ext cx="1040745" cy="1040745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276130D8-0D28-4838-9BFF-4BFB27B7AA55}"/>
              </a:ext>
            </a:extLst>
          </p:cNvPr>
          <p:cNvSpPr/>
          <p:nvPr/>
        </p:nvSpPr>
        <p:spPr>
          <a:xfrm>
            <a:off x="336224" y="1871020"/>
            <a:ext cx="2452830" cy="140730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49B7ADA-1112-405A-A4C9-AE1A20003C7D}"/>
              </a:ext>
            </a:extLst>
          </p:cNvPr>
          <p:cNvSpPr/>
          <p:nvPr/>
        </p:nvSpPr>
        <p:spPr>
          <a:xfrm>
            <a:off x="252647" y="1771604"/>
            <a:ext cx="2452830" cy="140730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270" y="365125"/>
            <a:ext cx="1207273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216583"/>
                </a:solidFill>
              </a:rPr>
              <a:t>DNN-Driven Streaming (DDS)</a:t>
            </a:r>
            <a:endParaRPr lang="en-US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212E72-F46C-B54E-BA00-8C960A081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B0025EF-2A0C-4911-B390-E062E2E37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4995" y="2282239"/>
            <a:ext cx="1662168" cy="95367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04B886A-45CB-4CFD-B67F-1802FA0EAC38}"/>
              </a:ext>
            </a:extLst>
          </p:cNvPr>
          <p:cNvGrpSpPr/>
          <p:nvPr/>
        </p:nvGrpSpPr>
        <p:grpSpPr>
          <a:xfrm>
            <a:off x="1765383" y="4175922"/>
            <a:ext cx="2549505" cy="1554740"/>
            <a:chOff x="1773804" y="4153582"/>
            <a:chExt cx="2549505" cy="1554740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590E83A-0ECA-49DE-980A-89B9452740E6}"/>
                </a:ext>
              </a:extLst>
            </p:cNvPr>
            <p:cNvSpPr/>
            <p:nvPr/>
          </p:nvSpPr>
          <p:spPr>
            <a:xfrm>
              <a:off x="1773804" y="4153582"/>
              <a:ext cx="2549505" cy="155474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5A12D41-7270-4BFB-AC61-DDD00B4618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80534" t="29211" r="10035" b="57565"/>
            <a:stretch>
              <a:fillRect/>
            </a:stretch>
          </p:blipFill>
          <p:spPr>
            <a:xfrm>
              <a:off x="3786867" y="5047456"/>
              <a:ext cx="512771" cy="433513"/>
            </a:xfrm>
            <a:custGeom>
              <a:avLst/>
              <a:gdLst>
                <a:gd name="connsiteX0" fmla="*/ 0 w 242652"/>
                <a:gd name="connsiteY0" fmla="*/ 0 h 195211"/>
                <a:gd name="connsiteX1" fmla="*/ 242652 w 242652"/>
                <a:gd name="connsiteY1" fmla="*/ 0 h 195211"/>
                <a:gd name="connsiteX2" fmla="*/ 242652 w 242652"/>
                <a:gd name="connsiteY2" fmla="*/ 195211 h 195211"/>
                <a:gd name="connsiteX3" fmla="*/ 0 w 242652"/>
                <a:gd name="connsiteY3" fmla="*/ 195211 h 19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652" h="195211">
                  <a:moveTo>
                    <a:pt x="0" y="0"/>
                  </a:moveTo>
                  <a:lnTo>
                    <a:pt x="242652" y="0"/>
                  </a:lnTo>
                  <a:lnTo>
                    <a:pt x="242652" y="195211"/>
                  </a:lnTo>
                  <a:lnTo>
                    <a:pt x="0" y="195211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972FB9E-1704-4219-8DDA-878CD6CD61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70656" t="9214" r="21382" b="80078"/>
            <a:stretch>
              <a:fillRect/>
            </a:stretch>
          </p:blipFill>
          <p:spPr>
            <a:xfrm>
              <a:off x="3543695" y="4505653"/>
              <a:ext cx="499558" cy="405119"/>
            </a:xfrm>
            <a:custGeom>
              <a:avLst/>
              <a:gdLst>
                <a:gd name="connsiteX0" fmla="*/ 0 w 204837"/>
                <a:gd name="connsiteY0" fmla="*/ 0 h 158068"/>
                <a:gd name="connsiteX1" fmla="*/ 204837 w 204837"/>
                <a:gd name="connsiteY1" fmla="*/ 0 h 158068"/>
                <a:gd name="connsiteX2" fmla="*/ 204837 w 204837"/>
                <a:gd name="connsiteY2" fmla="*/ 158068 h 158068"/>
                <a:gd name="connsiteX3" fmla="*/ 0 w 204837"/>
                <a:gd name="connsiteY3" fmla="*/ 158068 h 15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837" h="158068">
                  <a:moveTo>
                    <a:pt x="0" y="0"/>
                  </a:moveTo>
                  <a:lnTo>
                    <a:pt x="204837" y="0"/>
                  </a:lnTo>
                  <a:lnTo>
                    <a:pt x="204837" y="158068"/>
                  </a:lnTo>
                  <a:lnTo>
                    <a:pt x="0" y="158068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4ABBFD4-C733-4303-A22A-752AF91E2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64978" t="1873" r="28919" b="90187"/>
            <a:stretch>
              <a:fillRect/>
            </a:stretch>
          </p:blipFill>
          <p:spPr>
            <a:xfrm>
              <a:off x="3321037" y="4205448"/>
              <a:ext cx="359654" cy="282138"/>
            </a:xfrm>
            <a:custGeom>
              <a:avLst/>
              <a:gdLst>
                <a:gd name="connsiteX0" fmla="*/ 0 w 157011"/>
                <a:gd name="connsiteY0" fmla="*/ 0 h 117205"/>
                <a:gd name="connsiteX1" fmla="*/ 157011 w 157011"/>
                <a:gd name="connsiteY1" fmla="*/ 0 h 117205"/>
                <a:gd name="connsiteX2" fmla="*/ 157011 w 157011"/>
                <a:gd name="connsiteY2" fmla="*/ 117205 h 117205"/>
                <a:gd name="connsiteX3" fmla="*/ 0 w 157011"/>
                <a:gd name="connsiteY3" fmla="*/ 117205 h 117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011" h="117205">
                  <a:moveTo>
                    <a:pt x="0" y="0"/>
                  </a:moveTo>
                  <a:lnTo>
                    <a:pt x="157011" y="0"/>
                  </a:lnTo>
                  <a:lnTo>
                    <a:pt x="157011" y="117205"/>
                  </a:lnTo>
                  <a:lnTo>
                    <a:pt x="0" y="117205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16D2372-8174-486C-9CC8-7309F36C3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53722" t="3252" r="36846" b="83523"/>
            <a:stretch>
              <a:fillRect/>
            </a:stretch>
          </p:blipFill>
          <p:spPr>
            <a:xfrm>
              <a:off x="2821559" y="4194390"/>
              <a:ext cx="471188" cy="398359"/>
            </a:xfrm>
            <a:custGeom>
              <a:avLst/>
              <a:gdLst>
                <a:gd name="connsiteX0" fmla="*/ 0 w 242652"/>
                <a:gd name="connsiteY0" fmla="*/ 0 h 195211"/>
                <a:gd name="connsiteX1" fmla="*/ 242652 w 242652"/>
                <a:gd name="connsiteY1" fmla="*/ 0 h 195211"/>
                <a:gd name="connsiteX2" fmla="*/ 242652 w 242652"/>
                <a:gd name="connsiteY2" fmla="*/ 195211 h 195211"/>
                <a:gd name="connsiteX3" fmla="*/ 0 w 242652"/>
                <a:gd name="connsiteY3" fmla="*/ 195211 h 19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652" h="195211">
                  <a:moveTo>
                    <a:pt x="0" y="0"/>
                  </a:moveTo>
                  <a:lnTo>
                    <a:pt x="242652" y="0"/>
                  </a:lnTo>
                  <a:lnTo>
                    <a:pt x="242652" y="195211"/>
                  </a:lnTo>
                  <a:lnTo>
                    <a:pt x="0" y="195211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1EED52A-BB63-4EEB-86A9-A9F287350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45871" t="18424" r="44524" b="67493"/>
            <a:stretch>
              <a:fillRect/>
            </a:stretch>
          </p:blipFill>
          <p:spPr>
            <a:xfrm>
              <a:off x="2201815" y="4651135"/>
              <a:ext cx="563809" cy="498450"/>
            </a:xfrm>
            <a:custGeom>
              <a:avLst/>
              <a:gdLst>
                <a:gd name="connsiteX0" fmla="*/ 0 w 247099"/>
                <a:gd name="connsiteY0" fmla="*/ 0 h 207874"/>
                <a:gd name="connsiteX1" fmla="*/ 247099 w 247099"/>
                <a:gd name="connsiteY1" fmla="*/ 0 h 207874"/>
                <a:gd name="connsiteX2" fmla="*/ 247099 w 247099"/>
                <a:gd name="connsiteY2" fmla="*/ 207874 h 207874"/>
                <a:gd name="connsiteX3" fmla="*/ 0 w 247099"/>
                <a:gd name="connsiteY3" fmla="*/ 207874 h 207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099" h="207874">
                  <a:moveTo>
                    <a:pt x="0" y="0"/>
                  </a:moveTo>
                  <a:lnTo>
                    <a:pt x="247099" y="0"/>
                  </a:lnTo>
                  <a:lnTo>
                    <a:pt x="247099" y="207874"/>
                  </a:lnTo>
                  <a:lnTo>
                    <a:pt x="0" y="207874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717F5070-013D-4641-A6D0-DBE27BF72EC2}"/>
              </a:ext>
            </a:extLst>
          </p:cNvPr>
          <p:cNvSpPr txBox="1"/>
          <p:nvPr/>
        </p:nvSpPr>
        <p:spPr>
          <a:xfrm>
            <a:off x="1968449" y="5728355"/>
            <a:ext cx="7653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DD7C1B"/>
                </a:solidFill>
              </a:rPr>
              <a:t>Iteration</a:t>
            </a:r>
            <a:r>
              <a:rPr lang="en-US" sz="2400" dirty="0"/>
              <a:t>: </a:t>
            </a:r>
            <a:r>
              <a:rPr lang="en-US" sz="2400" b="1" dirty="0">
                <a:solidFill>
                  <a:srgbClr val="DD7C1B"/>
                </a:solidFill>
              </a:rPr>
              <a:t>server-side-DNN feedback regions</a:t>
            </a:r>
            <a:r>
              <a:rPr lang="en-US" sz="2400" dirty="0"/>
              <a:t>,</a:t>
            </a:r>
            <a:r>
              <a:rPr lang="en-US" sz="2400" b="1" dirty="0">
                <a:solidFill>
                  <a:srgbClr val="DD7C1B"/>
                </a:solidFill>
              </a:rPr>
              <a:t> </a:t>
            </a:r>
            <a:r>
              <a:rPr lang="en-US" sz="2400" dirty="0"/>
              <a:t>higher quality</a:t>
            </a:r>
            <a:endParaRPr lang="en-US" sz="2400" b="1" dirty="0">
              <a:solidFill>
                <a:srgbClr val="DD7C1B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5C3FB21-8BE2-4655-90FA-C5B4EBC150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3816" y="2276846"/>
            <a:ext cx="1662168" cy="9536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589B68-98DF-B64F-813E-9D6567B2E137}"/>
              </a:ext>
            </a:extLst>
          </p:cNvPr>
          <p:cNvSpPr txBox="1"/>
          <p:nvPr/>
        </p:nvSpPr>
        <p:spPr>
          <a:xfrm>
            <a:off x="92138" y="1197695"/>
            <a:ext cx="2714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Raw video segment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963C3FA-E1C9-400E-B867-44D3BF530E3D}"/>
              </a:ext>
            </a:extLst>
          </p:cNvPr>
          <p:cNvSpPr/>
          <p:nvPr/>
        </p:nvSpPr>
        <p:spPr>
          <a:xfrm>
            <a:off x="167346" y="1678562"/>
            <a:ext cx="2452830" cy="140730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1828D2C-46C9-2842-9DFC-A689B3D9C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43" y="1600598"/>
            <a:ext cx="2476552" cy="1420928"/>
          </a:xfrm>
          <a:prstGeom prst="rect">
            <a:avLst/>
          </a:prstGeom>
          <a:ln w="25400">
            <a:noFill/>
          </a:ln>
        </p:spPr>
      </p:pic>
      <p:grpSp>
        <p:nvGrpSpPr>
          <p:cNvPr id="79" name="Group 78">
            <a:extLst>
              <a:ext uri="{FF2B5EF4-FFF2-40B4-BE49-F238E27FC236}">
                <a16:creationId xmlns:a16="http://schemas.microsoft.com/office/drawing/2014/main" id="{6E085207-E6C4-4410-A9BA-7CFEBCF6FA38}"/>
              </a:ext>
            </a:extLst>
          </p:cNvPr>
          <p:cNvGrpSpPr/>
          <p:nvPr/>
        </p:nvGrpSpPr>
        <p:grpSpPr>
          <a:xfrm>
            <a:off x="2504379" y="3130749"/>
            <a:ext cx="6386640" cy="1102038"/>
            <a:chOff x="1253718" y="1429862"/>
            <a:chExt cx="6386640" cy="1102038"/>
          </a:xfrm>
        </p:grpSpPr>
        <p:pic>
          <p:nvPicPr>
            <p:cNvPr id="80" name="Graphic 79" descr="Server">
              <a:extLst>
                <a:ext uri="{FF2B5EF4-FFF2-40B4-BE49-F238E27FC236}">
                  <a16:creationId xmlns:a16="http://schemas.microsoft.com/office/drawing/2014/main" id="{0D5BF1B3-8C99-4EE9-A6E5-45A7D6AFB5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824806" y="1429862"/>
              <a:ext cx="796724" cy="796724"/>
            </a:xfrm>
            <a:prstGeom prst="rect">
              <a:avLst/>
            </a:prstGeom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52B9BC1-C2E0-49CA-8717-4425E1828E16}"/>
                </a:ext>
              </a:extLst>
            </p:cNvPr>
            <p:cNvSpPr/>
            <p:nvPr/>
          </p:nvSpPr>
          <p:spPr>
            <a:xfrm>
              <a:off x="6652715" y="2070235"/>
              <a:ext cx="98764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Server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9FE4134D-97C3-4FFF-9B80-FEA3B1ED051C}"/>
                </a:ext>
              </a:extLst>
            </p:cNvPr>
            <p:cNvSpPr/>
            <p:nvPr/>
          </p:nvSpPr>
          <p:spPr>
            <a:xfrm>
              <a:off x="1253718" y="2095137"/>
              <a:ext cx="996245" cy="4022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Camera</a:t>
              </a:r>
            </a:p>
          </p:txBody>
        </p:sp>
        <p:pic>
          <p:nvPicPr>
            <p:cNvPr id="84" name="Graphic 83" descr="Video camera">
              <a:extLst>
                <a:ext uri="{FF2B5EF4-FFF2-40B4-BE49-F238E27FC236}">
                  <a16:creationId xmlns:a16="http://schemas.microsoft.com/office/drawing/2014/main" id="{66DD8059-DE3A-4B52-87DD-538D325A6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412755" y="1465906"/>
              <a:ext cx="796724" cy="796724"/>
            </a:xfrm>
            <a:prstGeom prst="rect">
              <a:avLst/>
            </a:prstGeom>
          </p:spPr>
        </p:pic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A3DD8C9F-A4EE-4F36-8AFB-C17A91D352B6}"/>
                </a:ext>
              </a:extLst>
            </p:cNvPr>
            <p:cNvCxnSpPr>
              <a:cxnSpLocks/>
              <a:stCxn id="84" idx="3"/>
              <a:endCxn id="80" idx="1"/>
            </p:cNvCxnSpPr>
            <p:nvPr/>
          </p:nvCxnSpPr>
          <p:spPr>
            <a:xfrm flipV="1">
              <a:off x="2209479" y="1828224"/>
              <a:ext cx="4615327" cy="36044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>
            <a:extLst>
              <a:ext uri="{FF2B5EF4-FFF2-40B4-BE49-F238E27FC236}">
                <a16:creationId xmlns:a16="http://schemas.microsoft.com/office/drawing/2014/main" id="{86BAE5F5-B79F-4F7C-BE6B-1527C69DC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584" y="1849868"/>
            <a:ext cx="1662168" cy="953673"/>
          </a:xfrm>
          <a:prstGeom prst="rect">
            <a:avLst/>
          </a:prstGeom>
        </p:spPr>
      </p:pic>
      <p:grpSp>
        <p:nvGrpSpPr>
          <p:cNvPr id="96" name="Group 95">
            <a:extLst>
              <a:ext uri="{FF2B5EF4-FFF2-40B4-BE49-F238E27FC236}">
                <a16:creationId xmlns:a16="http://schemas.microsoft.com/office/drawing/2014/main" id="{9A2BBA5F-33A3-4A04-8BE7-202C41463389}"/>
              </a:ext>
            </a:extLst>
          </p:cNvPr>
          <p:cNvGrpSpPr/>
          <p:nvPr/>
        </p:nvGrpSpPr>
        <p:grpSpPr>
          <a:xfrm>
            <a:off x="93496" y="1594401"/>
            <a:ext cx="2549505" cy="1554740"/>
            <a:chOff x="1773804" y="4153582"/>
            <a:chExt cx="2549505" cy="1554740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55F7E4A8-3B65-4C4A-B2F1-4277DB8861F6}"/>
                </a:ext>
              </a:extLst>
            </p:cNvPr>
            <p:cNvSpPr/>
            <p:nvPr/>
          </p:nvSpPr>
          <p:spPr>
            <a:xfrm>
              <a:off x="1773804" y="4153582"/>
              <a:ext cx="2549505" cy="155474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BCEB08BA-1AF1-4CDA-BE7B-EC5BDCEEB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80534" t="29211" r="10035" b="57565"/>
            <a:stretch>
              <a:fillRect/>
            </a:stretch>
          </p:blipFill>
          <p:spPr>
            <a:xfrm>
              <a:off x="3786867" y="5047456"/>
              <a:ext cx="512771" cy="433513"/>
            </a:xfrm>
            <a:custGeom>
              <a:avLst/>
              <a:gdLst>
                <a:gd name="connsiteX0" fmla="*/ 0 w 242652"/>
                <a:gd name="connsiteY0" fmla="*/ 0 h 195211"/>
                <a:gd name="connsiteX1" fmla="*/ 242652 w 242652"/>
                <a:gd name="connsiteY1" fmla="*/ 0 h 195211"/>
                <a:gd name="connsiteX2" fmla="*/ 242652 w 242652"/>
                <a:gd name="connsiteY2" fmla="*/ 195211 h 195211"/>
                <a:gd name="connsiteX3" fmla="*/ 0 w 242652"/>
                <a:gd name="connsiteY3" fmla="*/ 195211 h 19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652" h="195211">
                  <a:moveTo>
                    <a:pt x="0" y="0"/>
                  </a:moveTo>
                  <a:lnTo>
                    <a:pt x="242652" y="0"/>
                  </a:lnTo>
                  <a:lnTo>
                    <a:pt x="242652" y="195211"/>
                  </a:lnTo>
                  <a:lnTo>
                    <a:pt x="0" y="195211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443618D6-6139-4D62-90E9-C52B737FD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70656" t="9214" r="21382" b="80078"/>
            <a:stretch>
              <a:fillRect/>
            </a:stretch>
          </p:blipFill>
          <p:spPr>
            <a:xfrm>
              <a:off x="3543695" y="4505653"/>
              <a:ext cx="499558" cy="405119"/>
            </a:xfrm>
            <a:custGeom>
              <a:avLst/>
              <a:gdLst>
                <a:gd name="connsiteX0" fmla="*/ 0 w 204837"/>
                <a:gd name="connsiteY0" fmla="*/ 0 h 158068"/>
                <a:gd name="connsiteX1" fmla="*/ 204837 w 204837"/>
                <a:gd name="connsiteY1" fmla="*/ 0 h 158068"/>
                <a:gd name="connsiteX2" fmla="*/ 204837 w 204837"/>
                <a:gd name="connsiteY2" fmla="*/ 158068 h 158068"/>
                <a:gd name="connsiteX3" fmla="*/ 0 w 204837"/>
                <a:gd name="connsiteY3" fmla="*/ 158068 h 15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837" h="158068">
                  <a:moveTo>
                    <a:pt x="0" y="0"/>
                  </a:moveTo>
                  <a:lnTo>
                    <a:pt x="204837" y="0"/>
                  </a:lnTo>
                  <a:lnTo>
                    <a:pt x="204837" y="158068"/>
                  </a:lnTo>
                  <a:lnTo>
                    <a:pt x="0" y="158068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DD29C6BC-0902-48DD-92A8-C4E5CCF4E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64978" t="1873" r="28919" b="90187"/>
            <a:stretch>
              <a:fillRect/>
            </a:stretch>
          </p:blipFill>
          <p:spPr>
            <a:xfrm>
              <a:off x="3321037" y="4205448"/>
              <a:ext cx="359654" cy="282138"/>
            </a:xfrm>
            <a:custGeom>
              <a:avLst/>
              <a:gdLst>
                <a:gd name="connsiteX0" fmla="*/ 0 w 157011"/>
                <a:gd name="connsiteY0" fmla="*/ 0 h 117205"/>
                <a:gd name="connsiteX1" fmla="*/ 157011 w 157011"/>
                <a:gd name="connsiteY1" fmla="*/ 0 h 117205"/>
                <a:gd name="connsiteX2" fmla="*/ 157011 w 157011"/>
                <a:gd name="connsiteY2" fmla="*/ 117205 h 117205"/>
                <a:gd name="connsiteX3" fmla="*/ 0 w 157011"/>
                <a:gd name="connsiteY3" fmla="*/ 117205 h 117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011" h="117205">
                  <a:moveTo>
                    <a:pt x="0" y="0"/>
                  </a:moveTo>
                  <a:lnTo>
                    <a:pt x="157011" y="0"/>
                  </a:lnTo>
                  <a:lnTo>
                    <a:pt x="157011" y="117205"/>
                  </a:lnTo>
                  <a:lnTo>
                    <a:pt x="0" y="117205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C9EBC733-B113-4FA7-9E05-7C1A69AB71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53722" t="3252" r="36846" b="83523"/>
            <a:stretch>
              <a:fillRect/>
            </a:stretch>
          </p:blipFill>
          <p:spPr>
            <a:xfrm>
              <a:off x="2821559" y="4194390"/>
              <a:ext cx="471188" cy="398359"/>
            </a:xfrm>
            <a:custGeom>
              <a:avLst/>
              <a:gdLst>
                <a:gd name="connsiteX0" fmla="*/ 0 w 242652"/>
                <a:gd name="connsiteY0" fmla="*/ 0 h 195211"/>
                <a:gd name="connsiteX1" fmla="*/ 242652 w 242652"/>
                <a:gd name="connsiteY1" fmla="*/ 0 h 195211"/>
                <a:gd name="connsiteX2" fmla="*/ 242652 w 242652"/>
                <a:gd name="connsiteY2" fmla="*/ 195211 h 195211"/>
                <a:gd name="connsiteX3" fmla="*/ 0 w 242652"/>
                <a:gd name="connsiteY3" fmla="*/ 195211 h 19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652" h="195211">
                  <a:moveTo>
                    <a:pt x="0" y="0"/>
                  </a:moveTo>
                  <a:lnTo>
                    <a:pt x="242652" y="0"/>
                  </a:lnTo>
                  <a:lnTo>
                    <a:pt x="242652" y="195211"/>
                  </a:lnTo>
                  <a:lnTo>
                    <a:pt x="0" y="195211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8912F632-BF0B-4344-A136-8875CB310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45871" t="18424" r="44524" b="67493"/>
            <a:stretch>
              <a:fillRect/>
            </a:stretch>
          </p:blipFill>
          <p:spPr>
            <a:xfrm>
              <a:off x="2201815" y="4651135"/>
              <a:ext cx="563809" cy="498450"/>
            </a:xfrm>
            <a:custGeom>
              <a:avLst/>
              <a:gdLst>
                <a:gd name="connsiteX0" fmla="*/ 0 w 247099"/>
                <a:gd name="connsiteY0" fmla="*/ 0 h 207874"/>
                <a:gd name="connsiteX1" fmla="*/ 247099 w 247099"/>
                <a:gd name="connsiteY1" fmla="*/ 0 h 207874"/>
                <a:gd name="connsiteX2" fmla="*/ 247099 w 247099"/>
                <a:gd name="connsiteY2" fmla="*/ 207874 h 207874"/>
                <a:gd name="connsiteX3" fmla="*/ 0 w 247099"/>
                <a:gd name="connsiteY3" fmla="*/ 207874 h 207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099" h="207874">
                  <a:moveTo>
                    <a:pt x="0" y="0"/>
                  </a:moveTo>
                  <a:lnTo>
                    <a:pt x="247099" y="0"/>
                  </a:lnTo>
                  <a:lnTo>
                    <a:pt x="247099" y="207874"/>
                  </a:lnTo>
                  <a:lnTo>
                    <a:pt x="0" y="207874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34CB694-BDC3-4BB0-BB3F-207AB52DC20B}"/>
              </a:ext>
            </a:extLst>
          </p:cNvPr>
          <p:cNvGrpSpPr/>
          <p:nvPr/>
        </p:nvGrpSpPr>
        <p:grpSpPr>
          <a:xfrm>
            <a:off x="6921117" y="4174827"/>
            <a:ext cx="2549505" cy="1554740"/>
            <a:chOff x="1773804" y="4153582"/>
            <a:chExt cx="2549505" cy="1554740"/>
          </a:xfrm>
        </p:grpSpPr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B99F6D5C-52DF-40DA-B1F6-0888EC2093B3}"/>
                </a:ext>
              </a:extLst>
            </p:cNvPr>
            <p:cNvSpPr/>
            <p:nvPr/>
          </p:nvSpPr>
          <p:spPr>
            <a:xfrm>
              <a:off x="1773804" y="4153582"/>
              <a:ext cx="2549505" cy="155474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A2C0613D-C3FF-435C-B4A0-6E5138D1C7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80534" t="29211" r="10035" b="57565"/>
            <a:stretch>
              <a:fillRect/>
            </a:stretch>
          </p:blipFill>
          <p:spPr>
            <a:xfrm>
              <a:off x="3786867" y="5047456"/>
              <a:ext cx="512771" cy="433513"/>
            </a:xfrm>
            <a:custGeom>
              <a:avLst/>
              <a:gdLst>
                <a:gd name="connsiteX0" fmla="*/ 0 w 242652"/>
                <a:gd name="connsiteY0" fmla="*/ 0 h 195211"/>
                <a:gd name="connsiteX1" fmla="*/ 242652 w 242652"/>
                <a:gd name="connsiteY1" fmla="*/ 0 h 195211"/>
                <a:gd name="connsiteX2" fmla="*/ 242652 w 242652"/>
                <a:gd name="connsiteY2" fmla="*/ 195211 h 195211"/>
                <a:gd name="connsiteX3" fmla="*/ 0 w 242652"/>
                <a:gd name="connsiteY3" fmla="*/ 195211 h 19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652" h="195211">
                  <a:moveTo>
                    <a:pt x="0" y="0"/>
                  </a:moveTo>
                  <a:lnTo>
                    <a:pt x="242652" y="0"/>
                  </a:lnTo>
                  <a:lnTo>
                    <a:pt x="242652" y="195211"/>
                  </a:lnTo>
                  <a:lnTo>
                    <a:pt x="0" y="195211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094BB744-E959-4CAD-98FA-97950703F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70656" t="9214" r="21382" b="80078"/>
            <a:stretch>
              <a:fillRect/>
            </a:stretch>
          </p:blipFill>
          <p:spPr>
            <a:xfrm>
              <a:off x="3543695" y="4505653"/>
              <a:ext cx="499558" cy="405119"/>
            </a:xfrm>
            <a:custGeom>
              <a:avLst/>
              <a:gdLst>
                <a:gd name="connsiteX0" fmla="*/ 0 w 204837"/>
                <a:gd name="connsiteY0" fmla="*/ 0 h 158068"/>
                <a:gd name="connsiteX1" fmla="*/ 204837 w 204837"/>
                <a:gd name="connsiteY1" fmla="*/ 0 h 158068"/>
                <a:gd name="connsiteX2" fmla="*/ 204837 w 204837"/>
                <a:gd name="connsiteY2" fmla="*/ 158068 h 158068"/>
                <a:gd name="connsiteX3" fmla="*/ 0 w 204837"/>
                <a:gd name="connsiteY3" fmla="*/ 158068 h 15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837" h="158068">
                  <a:moveTo>
                    <a:pt x="0" y="0"/>
                  </a:moveTo>
                  <a:lnTo>
                    <a:pt x="204837" y="0"/>
                  </a:lnTo>
                  <a:lnTo>
                    <a:pt x="204837" y="158068"/>
                  </a:lnTo>
                  <a:lnTo>
                    <a:pt x="0" y="158068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1BF3855E-F732-46ED-B62E-2D60F9807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64978" t="1873" r="28919" b="90187"/>
            <a:stretch>
              <a:fillRect/>
            </a:stretch>
          </p:blipFill>
          <p:spPr>
            <a:xfrm>
              <a:off x="3321037" y="4205448"/>
              <a:ext cx="359654" cy="282138"/>
            </a:xfrm>
            <a:custGeom>
              <a:avLst/>
              <a:gdLst>
                <a:gd name="connsiteX0" fmla="*/ 0 w 157011"/>
                <a:gd name="connsiteY0" fmla="*/ 0 h 117205"/>
                <a:gd name="connsiteX1" fmla="*/ 157011 w 157011"/>
                <a:gd name="connsiteY1" fmla="*/ 0 h 117205"/>
                <a:gd name="connsiteX2" fmla="*/ 157011 w 157011"/>
                <a:gd name="connsiteY2" fmla="*/ 117205 h 117205"/>
                <a:gd name="connsiteX3" fmla="*/ 0 w 157011"/>
                <a:gd name="connsiteY3" fmla="*/ 117205 h 117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011" h="117205">
                  <a:moveTo>
                    <a:pt x="0" y="0"/>
                  </a:moveTo>
                  <a:lnTo>
                    <a:pt x="157011" y="0"/>
                  </a:lnTo>
                  <a:lnTo>
                    <a:pt x="157011" y="117205"/>
                  </a:lnTo>
                  <a:lnTo>
                    <a:pt x="0" y="117205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558779E4-C170-4E6F-ACB6-2C56FF381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53722" t="3252" r="36846" b="83523"/>
            <a:stretch>
              <a:fillRect/>
            </a:stretch>
          </p:blipFill>
          <p:spPr>
            <a:xfrm>
              <a:off x="2821559" y="4194390"/>
              <a:ext cx="471188" cy="398359"/>
            </a:xfrm>
            <a:custGeom>
              <a:avLst/>
              <a:gdLst>
                <a:gd name="connsiteX0" fmla="*/ 0 w 242652"/>
                <a:gd name="connsiteY0" fmla="*/ 0 h 195211"/>
                <a:gd name="connsiteX1" fmla="*/ 242652 w 242652"/>
                <a:gd name="connsiteY1" fmla="*/ 0 h 195211"/>
                <a:gd name="connsiteX2" fmla="*/ 242652 w 242652"/>
                <a:gd name="connsiteY2" fmla="*/ 195211 h 195211"/>
                <a:gd name="connsiteX3" fmla="*/ 0 w 242652"/>
                <a:gd name="connsiteY3" fmla="*/ 195211 h 19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652" h="195211">
                  <a:moveTo>
                    <a:pt x="0" y="0"/>
                  </a:moveTo>
                  <a:lnTo>
                    <a:pt x="242652" y="0"/>
                  </a:lnTo>
                  <a:lnTo>
                    <a:pt x="242652" y="195211"/>
                  </a:lnTo>
                  <a:lnTo>
                    <a:pt x="0" y="195211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CE2377F2-3C87-417E-A903-DE843A1C2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45871" t="18424" r="44524" b="67493"/>
            <a:stretch>
              <a:fillRect/>
            </a:stretch>
          </p:blipFill>
          <p:spPr>
            <a:xfrm>
              <a:off x="2201815" y="4651135"/>
              <a:ext cx="563809" cy="498450"/>
            </a:xfrm>
            <a:custGeom>
              <a:avLst/>
              <a:gdLst>
                <a:gd name="connsiteX0" fmla="*/ 0 w 247099"/>
                <a:gd name="connsiteY0" fmla="*/ 0 h 207874"/>
                <a:gd name="connsiteX1" fmla="*/ 247099 w 247099"/>
                <a:gd name="connsiteY1" fmla="*/ 0 h 207874"/>
                <a:gd name="connsiteX2" fmla="*/ 247099 w 247099"/>
                <a:gd name="connsiteY2" fmla="*/ 207874 h 207874"/>
                <a:gd name="connsiteX3" fmla="*/ 0 w 247099"/>
                <a:gd name="connsiteY3" fmla="*/ 207874 h 207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099" h="207874">
                  <a:moveTo>
                    <a:pt x="0" y="0"/>
                  </a:moveTo>
                  <a:lnTo>
                    <a:pt x="247099" y="0"/>
                  </a:lnTo>
                  <a:lnTo>
                    <a:pt x="247099" y="207874"/>
                  </a:lnTo>
                  <a:lnTo>
                    <a:pt x="0" y="207874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7DD27E5-A9B3-4360-8F6D-D35548D9466E}"/>
              </a:ext>
            </a:extLst>
          </p:cNvPr>
          <p:cNvGrpSpPr/>
          <p:nvPr/>
        </p:nvGrpSpPr>
        <p:grpSpPr>
          <a:xfrm>
            <a:off x="7775890" y="3374100"/>
            <a:ext cx="2354619" cy="1381745"/>
            <a:chOff x="8143915" y="3374100"/>
            <a:chExt cx="2354619" cy="1381745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BA2484B-9067-4D7E-B68D-40E97AF8E497}"/>
                </a:ext>
              </a:extLst>
            </p:cNvPr>
            <p:cNvGrpSpPr/>
            <p:nvPr/>
          </p:nvGrpSpPr>
          <p:grpSpPr>
            <a:xfrm>
              <a:off x="8494159" y="3374100"/>
              <a:ext cx="1654133" cy="953673"/>
              <a:chOff x="8610600" y="4813417"/>
              <a:chExt cx="2560321" cy="1476126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BB1D466-642D-4BC0-99A8-43540C12D931}"/>
                  </a:ext>
                </a:extLst>
              </p:cNvPr>
              <p:cNvSpPr/>
              <p:nvPr/>
            </p:nvSpPr>
            <p:spPr>
              <a:xfrm>
                <a:off x="8610600" y="4813417"/>
                <a:ext cx="2560321" cy="1476126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4FE625F-03B1-4CE5-85F8-8AEC009752A5}"/>
                  </a:ext>
                </a:extLst>
              </p:cNvPr>
              <p:cNvSpPr/>
              <p:nvPr/>
            </p:nvSpPr>
            <p:spPr>
              <a:xfrm>
                <a:off x="9992737" y="4861425"/>
                <a:ext cx="242652" cy="195211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D5BA43F-B108-43D6-90ED-C360720E8DC0}"/>
                  </a:ext>
                </a:extLst>
              </p:cNvPr>
              <p:cNvSpPr/>
              <p:nvPr/>
            </p:nvSpPr>
            <p:spPr>
              <a:xfrm>
                <a:off x="9790758" y="5085384"/>
                <a:ext cx="247099" cy="207874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116DA0F0-96B9-4388-81AC-793027149E56}"/>
                  </a:ext>
                </a:extLst>
              </p:cNvPr>
              <p:cNvSpPr/>
              <p:nvPr/>
            </p:nvSpPr>
            <p:spPr>
              <a:xfrm>
                <a:off x="10428413" y="4949430"/>
                <a:ext cx="204837" cy="158068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D3319B0B-4A8E-4485-ACE6-912EC60564B7}"/>
                  </a:ext>
                </a:extLst>
              </p:cNvPr>
              <p:cNvSpPr/>
              <p:nvPr/>
            </p:nvSpPr>
            <p:spPr>
              <a:xfrm>
                <a:off x="10682533" y="5244607"/>
                <a:ext cx="242652" cy="195211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72BC1376-FE2F-45C7-AFB5-C7989ED9034C}"/>
                  </a:ext>
                </a:extLst>
              </p:cNvPr>
              <p:cNvSpPr/>
              <p:nvPr/>
            </p:nvSpPr>
            <p:spPr>
              <a:xfrm>
                <a:off x="10282328" y="4841071"/>
                <a:ext cx="157011" cy="117205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</p:grp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D6DB94A6-F7D6-4DAB-B6B3-239BAFFBD59E}"/>
                </a:ext>
              </a:extLst>
            </p:cNvPr>
            <p:cNvSpPr/>
            <p:nvPr/>
          </p:nvSpPr>
          <p:spPr>
            <a:xfrm>
              <a:off x="8143915" y="4294180"/>
              <a:ext cx="235461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Feedback regions</a:t>
              </a: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2E58CD9-1142-42AD-97A4-32969B58690B}"/>
              </a:ext>
            </a:extLst>
          </p:cNvPr>
          <p:cNvGrpSpPr/>
          <p:nvPr/>
        </p:nvGrpSpPr>
        <p:grpSpPr>
          <a:xfrm>
            <a:off x="6704819" y="4416015"/>
            <a:ext cx="2354619" cy="1381745"/>
            <a:chOff x="8143915" y="3374100"/>
            <a:chExt cx="2354619" cy="1381745"/>
          </a:xfrm>
        </p:grpSpPr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8E977727-F458-42B7-B7AC-0A385D3C1519}"/>
                </a:ext>
              </a:extLst>
            </p:cNvPr>
            <p:cNvGrpSpPr/>
            <p:nvPr/>
          </p:nvGrpSpPr>
          <p:grpSpPr>
            <a:xfrm>
              <a:off x="8494159" y="3374100"/>
              <a:ext cx="1654133" cy="953673"/>
              <a:chOff x="8610600" y="4813417"/>
              <a:chExt cx="2560321" cy="1476126"/>
            </a:xfrm>
          </p:grpSpPr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E84F898-9008-4481-A0F5-CDE6E940B5D0}"/>
                  </a:ext>
                </a:extLst>
              </p:cNvPr>
              <p:cNvSpPr/>
              <p:nvPr/>
            </p:nvSpPr>
            <p:spPr>
              <a:xfrm>
                <a:off x="8610600" y="4813417"/>
                <a:ext cx="2560321" cy="1476126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6A8554AC-E16F-4CC9-A14D-B0B030C505AF}"/>
                  </a:ext>
                </a:extLst>
              </p:cNvPr>
              <p:cNvSpPr/>
              <p:nvPr/>
            </p:nvSpPr>
            <p:spPr>
              <a:xfrm>
                <a:off x="9992737" y="4861425"/>
                <a:ext cx="242652" cy="195211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3CF499C5-0A35-43B9-B66A-050F2A69B3AC}"/>
                  </a:ext>
                </a:extLst>
              </p:cNvPr>
              <p:cNvSpPr/>
              <p:nvPr/>
            </p:nvSpPr>
            <p:spPr>
              <a:xfrm>
                <a:off x="9790758" y="5085384"/>
                <a:ext cx="247099" cy="207874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827DDF89-3EA7-47B9-8E5E-416540531867}"/>
                  </a:ext>
                </a:extLst>
              </p:cNvPr>
              <p:cNvSpPr/>
              <p:nvPr/>
            </p:nvSpPr>
            <p:spPr>
              <a:xfrm>
                <a:off x="10428413" y="4949430"/>
                <a:ext cx="204837" cy="158068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FE72EC5C-7E7F-4E03-8FEE-2D52F25616DB}"/>
                  </a:ext>
                </a:extLst>
              </p:cNvPr>
              <p:cNvSpPr/>
              <p:nvPr/>
            </p:nvSpPr>
            <p:spPr>
              <a:xfrm>
                <a:off x="10682533" y="5244607"/>
                <a:ext cx="242652" cy="195211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E085CDBD-00B0-42DC-8563-1B8ECCCC2756}"/>
                  </a:ext>
                </a:extLst>
              </p:cNvPr>
              <p:cNvSpPr/>
              <p:nvPr/>
            </p:nvSpPr>
            <p:spPr>
              <a:xfrm>
                <a:off x="10282328" y="4841071"/>
                <a:ext cx="157011" cy="117205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</p:grp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3F43929A-0DB4-44C3-9515-8EDC79AE266C}"/>
                </a:ext>
              </a:extLst>
            </p:cNvPr>
            <p:cNvSpPr/>
            <p:nvPr/>
          </p:nvSpPr>
          <p:spPr>
            <a:xfrm>
              <a:off x="8143915" y="4294180"/>
              <a:ext cx="235461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Feedback regions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F9504E7E-EF6B-471B-8BA4-863F84922A6B}"/>
              </a:ext>
            </a:extLst>
          </p:cNvPr>
          <p:cNvGrpSpPr/>
          <p:nvPr/>
        </p:nvGrpSpPr>
        <p:grpSpPr>
          <a:xfrm>
            <a:off x="2501363" y="4416674"/>
            <a:ext cx="2354619" cy="1381745"/>
            <a:chOff x="8143915" y="3374100"/>
            <a:chExt cx="2354619" cy="1381745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D06FAA9F-25F6-40D0-ADE2-DACE1431179D}"/>
                </a:ext>
              </a:extLst>
            </p:cNvPr>
            <p:cNvGrpSpPr/>
            <p:nvPr/>
          </p:nvGrpSpPr>
          <p:grpSpPr>
            <a:xfrm>
              <a:off x="8494159" y="3374100"/>
              <a:ext cx="1654133" cy="953673"/>
              <a:chOff x="8610600" y="4813417"/>
              <a:chExt cx="2560321" cy="1476126"/>
            </a:xfrm>
          </p:grpSpPr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6A353B7D-7B76-4194-A16B-A38C918D3071}"/>
                  </a:ext>
                </a:extLst>
              </p:cNvPr>
              <p:cNvSpPr/>
              <p:nvPr/>
            </p:nvSpPr>
            <p:spPr>
              <a:xfrm>
                <a:off x="8610600" y="4813417"/>
                <a:ext cx="2560321" cy="1476126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A7EB7EBB-89A3-4E9F-827F-98890A1045B4}"/>
                  </a:ext>
                </a:extLst>
              </p:cNvPr>
              <p:cNvSpPr/>
              <p:nvPr/>
            </p:nvSpPr>
            <p:spPr>
              <a:xfrm>
                <a:off x="9992737" y="4861425"/>
                <a:ext cx="242652" cy="195211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4F94D3F-45AA-4329-9D45-913527447F50}"/>
                  </a:ext>
                </a:extLst>
              </p:cNvPr>
              <p:cNvSpPr/>
              <p:nvPr/>
            </p:nvSpPr>
            <p:spPr>
              <a:xfrm>
                <a:off x="9790758" y="5085384"/>
                <a:ext cx="247099" cy="207874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51EAF75D-989F-47D4-AF59-12E31B4C6683}"/>
                  </a:ext>
                </a:extLst>
              </p:cNvPr>
              <p:cNvSpPr/>
              <p:nvPr/>
            </p:nvSpPr>
            <p:spPr>
              <a:xfrm>
                <a:off x="10428413" y="4949430"/>
                <a:ext cx="204837" cy="158068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71C7F98A-F5E5-4299-88F8-CCC96EC35BB7}"/>
                  </a:ext>
                </a:extLst>
              </p:cNvPr>
              <p:cNvSpPr/>
              <p:nvPr/>
            </p:nvSpPr>
            <p:spPr>
              <a:xfrm>
                <a:off x="10682533" y="5244607"/>
                <a:ext cx="242652" cy="195211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044DB2B3-249C-459C-8A64-9B8A7264955E}"/>
                  </a:ext>
                </a:extLst>
              </p:cNvPr>
              <p:cNvSpPr/>
              <p:nvPr/>
            </p:nvSpPr>
            <p:spPr>
              <a:xfrm>
                <a:off x="10282328" y="4841071"/>
                <a:ext cx="157011" cy="117205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</p:grp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47EC248E-34D2-4C4B-BCBD-2783C4D8D6ED}"/>
                </a:ext>
              </a:extLst>
            </p:cNvPr>
            <p:cNvSpPr/>
            <p:nvPr/>
          </p:nvSpPr>
          <p:spPr>
            <a:xfrm>
              <a:off x="8143915" y="4294180"/>
              <a:ext cx="235461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Feedback regions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60AE5AD-9F08-4F0E-8391-8DB7BFFAE69E}"/>
              </a:ext>
            </a:extLst>
          </p:cNvPr>
          <p:cNvGrpSpPr/>
          <p:nvPr/>
        </p:nvGrpSpPr>
        <p:grpSpPr>
          <a:xfrm>
            <a:off x="10047296" y="3365451"/>
            <a:ext cx="2267031" cy="1384235"/>
            <a:chOff x="9935862" y="3365451"/>
            <a:chExt cx="2267031" cy="1384235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381E444-34B3-4120-AC4D-61525AB6DCA0}"/>
                </a:ext>
              </a:extLst>
            </p:cNvPr>
            <p:cNvGrpSpPr/>
            <p:nvPr/>
          </p:nvGrpSpPr>
          <p:grpSpPr>
            <a:xfrm>
              <a:off x="10228815" y="3365451"/>
              <a:ext cx="1678225" cy="956620"/>
              <a:chOff x="-1909416" y="603250"/>
              <a:chExt cx="8027822" cy="5651498"/>
            </a:xfrm>
          </p:grpSpPr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DF228B85-3FA5-4E6D-82E2-89025BF36E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857194" y="603250"/>
                <a:ext cx="7975600" cy="5651498"/>
              </a:xfrm>
              <a:prstGeom prst="rect">
                <a:avLst/>
              </a:prstGeom>
            </p:spPr>
          </p:pic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6843B0D-2AAE-41D2-99E4-82CAD6F42BA6}"/>
                  </a:ext>
                </a:extLst>
              </p:cNvPr>
              <p:cNvSpPr/>
              <p:nvPr/>
            </p:nvSpPr>
            <p:spPr>
              <a:xfrm>
                <a:off x="-1909416" y="3191031"/>
                <a:ext cx="1401985" cy="1103441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rgbClr val="FAE7CB"/>
                  </a:solidFill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445CAF2-BE1C-4BEA-989B-0B968A36B134}"/>
                  </a:ext>
                </a:extLst>
              </p:cNvPr>
              <p:cNvSpPr/>
              <p:nvPr/>
            </p:nvSpPr>
            <p:spPr>
              <a:xfrm>
                <a:off x="-1354098" y="4521496"/>
                <a:ext cx="1701800" cy="1553779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rgbClr val="FAE7CB"/>
                  </a:solidFill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FD566437-269D-483D-846A-873922D9260D}"/>
                  </a:ext>
                </a:extLst>
              </p:cNvPr>
              <p:cNvSpPr/>
              <p:nvPr/>
            </p:nvSpPr>
            <p:spPr>
              <a:xfrm>
                <a:off x="968304" y="2244165"/>
                <a:ext cx="761408" cy="683786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rgbClr val="FAE7CB"/>
                  </a:solidFill>
                </a:endParaRPr>
              </a:p>
            </p:txBody>
          </p:sp>
        </p:grp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B4B17960-98AD-47DE-B064-47A0FD4D2017}"/>
                </a:ext>
              </a:extLst>
            </p:cNvPr>
            <p:cNvSpPr/>
            <p:nvPr/>
          </p:nvSpPr>
          <p:spPr>
            <a:xfrm>
              <a:off x="9935862" y="4288021"/>
              <a:ext cx="226703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Inference results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C86A5B5-D499-4605-A7A8-077170B17ECB}"/>
              </a:ext>
            </a:extLst>
          </p:cNvPr>
          <p:cNvGrpSpPr/>
          <p:nvPr/>
        </p:nvGrpSpPr>
        <p:grpSpPr>
          <a:xfrm>
            <a:off x="10955777" y="4479434"/>
            <a:ext cx="796046" cy="347319"/>
            <a:chOff x="1312491" y="1020499"/>
            <a:chExt cx="3807906" cy="2051883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7E4A6C1-C38A-4B89-AA4C-D4DA9EF18068}"/>
                </a:ext>
              </a:extLst>
            </p:cNvPr>
            <p:cNvSpPr/>
            <p:nvPr/>
          </p:nvSpPr>
          <p:spPr>
            <a:xfrm>
              <a:off x="4022895" y="2167836"/>
              <a:ext cx="1097502" cy="904546"/>
            </a:xfrm>
            <a:prstGeom prst="rect">
              <a:avLst/>
            </a:prstGeom>
            <a:noFill/>
            <a:ln w="57150">
              <a:solidFill>
                <a:srgbClr val="DD7C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FAE7CB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B65E287-5F58-490F-BD56-DE2BD7B6511E}"/>
                </a:ext>
              </a:extLst>
            </p:cNvPr>
            <p:cNvSpPr/>
            <p:nvPr/>
          </p:nvSpPr>
          <p:spPr>
            <a:xfrm>
              <a:off x="3364860" y="1020499"/>
              <a:ext cx="658040" cy="776890"/>
            </a:xfrm>
            <a:prstGeom prst="rect">
              <a:avLst/>
            </a:prstGeom>
            <a:noFill/>
            <a:ln w="57150">
              <a:solidFill>
                <a:srgbClr val="DD7C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FAE7CB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8A719CF6-A854-4D0B-803E-91167A6B4AE3}"/>
                </a:ext>
              </a:extLst>
            </p:cNvPr>
            <p:cNvSpPr/>
            <p:nvPr/>
          </p:nvSpPr>
          <p:spPr>
            <a:xfrm>
              <a:off x="1312491" y="1797389"/>
              <a:ext cx="761407" cy="683784"/>
            </a:xfrm>
            <a:prstGeom prst="rect">
              <a:avLst/>
            </a:prstGeom>
            <a:noFill/>
            <a:ln w="57150">
              <a:solidFill>
                <a:srgbClr val="DD7C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rgbClr val="FAE7CB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1764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3.7037E-7 L 0.17956 0.06319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71" y="3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48148E-6 L 0.08698 -0.05162 C 0.10508 -0.06319 0.13229 -0.06944 0.16094 -0.06944 C 0.19336 -0.06944 0.2194 -0.06319 0.2375 -0.05162 L 0.32461 -1.48148E-6 " pathEditMode="relative" rAng="0" ptsTypes="AAAAA">
                                      <p:cBhvr>
                                        <p:cTn id="1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24" y="-3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1.85185E-6 L 0.20273 0.12754 " pathEditMode="relative" rAng="0" ptsTypes="AA">
                                      <p:cBhvr>
                                        <p:cTn id="22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130" y="636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0.00116 L -0.08815 0.15232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14" y="754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3.33333E-6 L -0.01211 0.14884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2" y="74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00023 L -0.09309 0.03889 C -0.11237 0.04745 -0.14128 0.05231 -0.17162 0.05231 C -0.20625 0.05231 -0.23386 0.04745 -0.25313 0.03889 L -0.34571 0.00023 " pathEditMode="relative" rAng="0" ptsTypes="AAAAA">
                                      <p:cBhvr>
                                        <p:cTn id="49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266" y="2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4.07407E-6 L -0.18945 -0.39884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18" y="-18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4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33333E-6 L 0.13776 0.37848 " pathEditMode="relative" rAng="0" ptsTypes="AA">
                                      <p:cBhvr>
                                        <p:cTn id="67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88" y="18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0.00209 L 0.11419 0.04097 C 0.13776 0.04977 0.17318 0.05463 0.21042 0.05463 C 0.25286 0.05463 0.28672 0.04977 0.31029 0.04097 L 0.42396 0.00209 " pathEditMode="relative" rAng="0" ptsTypes="AAAAA">
                                      <p:cBhvr>
                                        <p:cTn id="7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159" y="2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7.40741E-7 L 0.15664 -0.17407 " pathEditMode="relative" rAng="0" ptsTypes="AA">
                                      <p:cBhvr>
                                        <p:cTn id="83" dur="2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26" y="-8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270" y="365125"/>
            <a:ext cx="1207273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216583"/>
                </a:solidFill>
              </a:rPr>
              <a:t>Demo</a:t>
            </a:r>
            <a:endParaRPr lang="en-US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212E72-F46C-B54E-BA00-8C960A081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135FE1-1609-40A7-870A-79CA4F80008C}"/>
              </a:ext>
            </a:extLst>
          </p:cNvPr>
          <p:cNvGrpSpPr/>
          <p:nvPr/>
        </p:nvGrpSpPr>
        <p:grpSpPr>
          <a:xfrm>
            <a:off x="1280160" y="1549766"/>
            <a:ext cx="4603404" cy="560350"/>
            <a:chOff x="799215" y="1578633"/>
            <a:chExt cx="3391785" cy="56035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D98A8CB-F2CD-48E1-BD25-CEE91DB3E134}"/>
                </a:ext>
              </a:extLst>
            </p:cNvPr>
            <p:cNvSpPr/>
            <p:nvPr/>
          </p:nvSpPr>
          <p:spPr>
            <a:xfrm>
              <a:off x="799215" y="1690688"/>
              <a:ext cx="276139" cy="330037"/>
            </a:xfrm>
            <a:prstGeom prst="rect">
              <a:avLst/>
            </a:prstGeom>
            <a:noFill/>
            <a:ln w="50800">
              <a:solidFill>
                <a:srgbClr val="318EB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7C63EEB-DB17-498A-B262-F33396098E28}"/>
                </a:ext>
              </a:extLst>
            </p:cNvPr>
            <p:cNvSpPr/>
            <p:nvPr/>
          </p:nvSpPr>
          <p:spPr>
            <a:xfrm>
              <a:off x="1075354" y="1578633"/>
              <a:ext cx="3115646" cy="5603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solidFill>
                    <a:schemeClr val="tx1"/>
                  </a:solidFill>
                </a:rPr>
                <a:t>Objects before iteration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6395BEC-FB89-41C6-BF60-6D9FA6DA0BEE}"/>
              </a:ext>
            </a:extLst>
          </p:cNvPr>
          <p:cNvGrpSpPr/>
          <p:nvPr/>
        </p:nvGrpSpPr>
        <p:grpSpPr>
          <a:xfrm>
            <a:off x="6773371" y="1546664"/>
            <a:ext cx="5528202" cy="560350"/>
            <a:chOff x="4665370" y="1576499"/>
            <a:chExt cx="5528202" cy="56035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FE7BE94-5E98-4A99-A64C-700B4286B68B}"/>
                </a:ext>
              </a:extLst>
            </p:cNvPr>
            <p:cNvSpPr/>
            <p:nvPr/>
          </p:nvSpPr>
          <p:spPr>
            <a:xfrm>
              <a:off x="4665370" y="1687012"/>
              <a:ext cx="330037" cy="330037"/>
            </a:xfrm>
            <a:prstGeom prst="rect">
              <a:avLst/>
            </a:prstGeom>
            <a:noFill/>
            <a:ln w="50800">
              <a:solidFill>
                <a:srgbClr val="F8C4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DD9302F-8F62-4F76-B896-C03AEDB48C95}"/>
                </a:ext>
              </a:extLst>
            </p:cNvPr>
            <p:cNvSpPr/>
            <p:nvPr/>
          </p:nvSpPr>
          <p:spPr>
            <a:xfrm>
              <a:off x="4995407" y="1576499"/>
              <a:ext cx="5198165" cy="5603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solidFill>
                    <a:schemeClr val="tx1"/>
                  </a:solidFill>
                </a:rPr>
                <a:t>Objects after iteration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69380AF-22D5-4CD1-9C92-8A4553A5B417}"/>
              </a:ext>
            </a:extLst>
          </p:cNvPr>
          <p:cNvSpPr/>
          <p:nvPr/>
        </p:nvSpPr>
        <p:spPr>
          <a:xfrm>
            <a:off x="578604" y="2732798"/>
            <a:ext cx="3211078" cy="560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Before iteration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F5A628-5D70-4F73-B457-8BB0970BCD33}"/>
              </a:ext>
            </a:extLst>
          </p:cNvPr>
          <p:cNvSpPr/>
          <p:nvPr/>
        </p:nvSpPr>
        <p:spPr>
          <a:xfrm>
            <a:off x="4418619" y="2764625"/>
            <a:ext cx="3336265" cy="560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Video sent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for iteration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F265A48-BFCA-4A5A-9628-3B0F017B32BA}"/>
              </a:ext>
            </a:extLst>
          </p:cNvPr>
          <p:cNvSpPr/>
          <p:nvPr/>
        </p:nvSpPr>
        <p:spPr>
          <a:xfrm>
            <a:off x="8685835" y="3024914"/>
            <a:ext cx="2748784" cy="560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D2E1387-3994-48D6-AFF8-E7002519BC8C}"/>
              </a:ext>
            </a:extLst>
          </p:cNvPr>
          <p:cNvSpPr/>
          <p:nvPr/>
        </p:nvSpPr>
        <p:spPr>
          <a:xfrm>
            <a:off x="8280689" y="2748192"/>
            <a:ext cx="3211078" cy="560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After iteration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09F34BA-6086-4E91-BD10-5487122B8488}"/>
              </a:ext>
            </a:extLst>
          </p:cNvPr>
          <p:cNvSpPr/>
          <p:nvPr/>
        </p:nvSpPr>
        <p:spPr>
          <a:xfrm>
            <a:off x="5" y="5838441"/>
            <a:ext cx="12191995" cy="5603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DDS encodes and </a:t>
            </a:r>
            <a:r>
              <a:rPr lang="en-US" sz="3200" b="1" dirty="0">
                <a:solidFill>
                  <a:srgbClr val="0070C0"/>
                </a:solidFill>
              </a:rPr>
              <a:t>recalls </a:t>
            </a:r>
            <a:r>
              <a:rPr lang="en-US" sz="3200" b="1" dirty="0">
                <a:solidFill>
                  <a:schemeClr val="tx1"/>
                </a:solidFill>
              </a:rPr>
              <a:t>undetected</a:t>
            </a:r>
            <a:r>
              <a:rPr lang="en-US" sz="3200" b="1" dirty="0">
                <a:solidFill>
                  <a:srgbClr val="0070C0"/>
                </a:solidFill>
              </a:rPr>
              <a:t> </a:t>
            </a:r>
            <a:r>
              <a:rPr lang="en-US" sz="3200" b="1" dirty="0">
                <a:solidFill>
                  <a:schemeClr val="tx1"/>
                </a:solidFill>
              </a:rPr>
              <a:t>objects through the iteration.</a:t>
            </a:r>
          </a:p>
        </p:txBody>
      </p:sp>
      <p:pic>
        <p:nvPicPr>
          <p:cNvPr id="6" name="dds-short">
            <a:hlinkClick r:id="" action="ppaction://media"/>
            <a:extLst>
              <a:ext uri="{FF2B5EF4-FFF2-40B4-BE49-F238E27FC236}">
                <a16:creationId xmlns:a16="http://schemas.microsoft.com/office/drawing/2014/main" id="{15797105-B265-4856-8C46-3E838CA6EE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62228" y="3489325"/>
            <a:ext cx="3048000" cy="1524000"/>
          </a:xfrm>
          <a:prstGeom prst="rect">
            <a:avLst/>
          </a:prstGeom>
        </p:spPr>
      </p:pic>
      <p:pic>
        <p:nvPicPr>
          <p:cNvPr id="8" name="propose-short">
            <a:hlinkClick r:id="" action="ppaction://media"/>
            <a:extLst>
              <a:ext uri="{FF2B5EF4-FFF2-40B4-BE49-F238E27FC236}">
                <a16:creationId xmlns:a16="http://schemas.microsoft.com/office/drawing/2014/main" id="{6D4F0BF9-B6D1-4042-85CD-3CC9BE38FA8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72001" y="3483034"/>
            <a:ext cx="3047998" cy="1523999"/>
          </a:xfrm>
          <a:prstGeom prst="rect">
            <a:avLst/>
          </a:prstGeom>
        </p:spPr>
      </p:pic>
      <p:pic>
        <p:nvPicPr>
          <p:cNvPr id="9" name="baseline-short">
            <a:hlinkClick r:id="" action="ppaction://media"/>
            <a:extLst>
              <a:ext uri="{FF2B5EF4-FFF2-40B4-BE49-F238E27FC236}">
                <a16:creationId xmlns:a16="http://schemas.microsoft.com/office/drawing/2014/main" id="{F2AD9FE3-B17B-456B-9057-F2B42080879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60143" y="3483035"/>
            <a:ext cx="3048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20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51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508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512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8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15" grpId="0"/>
      <p:bldP spid="17" grpId="0"/>
      <p:bldP spid="18" grpId="0"/>
      <p:bldP spid="16" grpId="0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270" y="365125"/>
            <a:ext cx="1207273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216583"/>
                </a:solidFill>
              </a:rPr>
              <a:t>Example: object detection</a:t>
            </a:r>
            <a:endParaRPr lang="en-US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212E72-F46C-B54E-BA00-8C960A081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154FA44-CD8D-4044-B38C-EE54A492739E}"/>
              </a:ext>
            </a:extLst>
          </p:cNvPr>
          <p:cNvSpPr/>
          <p:nvPr/>
        </p:nvSpPr>
        <p:spPr>
          <a:xfrm>
            <a:off x="-163500" y="4828942"/>
            <a:ext cx="37355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Generate with little overhead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CCCDA39-952B-47AD-BB3F-A4D79BF7EA78}"/>
              </a:ext>
            </a:extLst>
          </p:cNvPr>
          <p:cNvSpPr/>
          <p:nvPr/>
        </p:nvSpPr>
        <p:spPr>
          <a:xfrm>
            <a:off x="77420" y="1549726"/>
            <a:ext cx="32144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Regions that may </a:t>
            </a:r>
          </a:p>
          <a:p>
            <a:pPr algn="ctr"/>
            <a:r>
              <a:rPr lang="en-US" sz="2400" dirty="0"/>
              <a:t>have objects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ADFCB4E-6889-43B1-9D0A-68824969865C}"/>
              </a:ext>
            </a:extLst>
          </p:cNvPr>
          <p:cNvGrpSpPr/>
          <p:nvPr/>
        </p:nvGrpSpPr>
        <p:grpSpPr>
          <a:xfrm>
            <a:off x="436357" y="2875290"/>
            <a:ext cx="2509689" cy="1439940"/>
            <a:chOff x="-2294603" y="603250"/>
            <a:chExt cx="7975600" cy="5651500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00F8E03D-A70A-4F5A-9F3B-8A9C46B0B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294603" y="603250"/>
              <a:ext cx="7975600" cy="5651500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D36A481-3CEC-4EB5-A316-8834517123FC}"/>
                </a:ext>
              </a:extLst>
            </p:cNvPr>
            <p:cNvSpPr/>
            <p:nvPr/>
          </p:nvSpPr>
          <p:spPr>
            <a:xfrm>
              <a:off x="-1510857" y="4635797"/>
              <a:ext cx="1871440" cy="1512794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DE56484-439A-40C1-B6B1-A8E61054224E}"/>
                </a:ext>
              </a:extLst>
            </p:cNvPr>
            <p:cNvSpPr/>
            <p:nvPr/>
          </p:nvSpPr>
          <p:spPr>
            <a:xfrm>
              <a:off x="-2030726" y="3208063"/>
              <a:ext cx="1540704" cy="1215082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01E2F91-A500-4500-BD91-0CD6A05BE56B}"/>
                </a:ext>
              </a:extLst>
            </p:cNvPr>
            <p:cNvSpPr/>
            <p:nvPr/>
          </p:nvSpPr>
          <p:spPr>
            <a:xfrm>
              <a:off x="843239" y="2357127"/>
              <a:ext cx="899577" cy="683786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D3C9480-9B45-4486-B9D6-D88E1E93EE64}"/>
                </a:ext>
              </a:extLst>
            </p:cNvPr>
            <p:cNvSpPr/>
            <p:nvPr/>
          </p:nvSpPr>
          <p:spPr>
            <a:xfrm>
              <a:off x="1990049" y="787053"/>
              <a:ext cx="752227" cy="747384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87EE61C-0754-4411-A53A-3903B8A0598D}"/>
                </a:ext>
              </a:extLst>
            </p:cNvPr>
            <p:cNvSpPr/>
            <p:nvPr/>
          </p:nvSpPr>
          <p:spPr>
            <a:xfrm>
              <a:off x="1363909" y="1644504"/>
              <a:ext cx="766011" cy="795867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3FA6C8A-2F79-4D6A-A462-E991111A319C}"/>
                </a:ext>
              </a:extLst>
            </p:cNvPr>
            <p:cNvSpPr/>
            <p:nvPr/>
          </p:nvSpPr>
          <p:spPr>
            <a:xfrm>
              <a:off x="3340653" y="1123991"/>
              <a:ext cx="635000" cy="605179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4D43651-1CC9-43E9-8F5F-3D1BFB90C84B}"/>
                </a:ext>
              </a:extLst>
            </p:cNvPr>
            <p:cNvSpPr/>
            <p:nvPr/>
          </p:nvSpPr>
          <p:spPr>
            <a:xfrm>
              <a:off x="4128431" y="2254104"/>
              <a:ext cx="752227" cy="747384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EF571EA-2364-4746-AFDB-EE9E6F202B53}"/>
                </a:ext>
              </a:extLst>
            </p:cNvPr>
            <p:cNvSpPr/>
            <p:nvPr/>
          </p:nvSpPr>
          <p:spPr>
            <a:xfrm>
              <a:off x="2887785" y="709126"/>
              <a:ext cx="486736" cy="448733"/>
            </a:xfrm>
            <a:prstGeom prst="rect">
              <a:avLst/>
            </a:prstGeom>
            <a:noFill/>
            <a:ln w="57150">
              <a:solidFill>
                <a:srgbClr val="64F0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6FA583-A9B2-4473-86EE-076FD05B632A}"/>
              </a:ext>
            </a:extLst>
          </p:cNvPr>
          <p:cNvGrpSpPr/>
          <p:nvPr/>
        </p:nvGrpSpPr>
        <p:grpSpPr>
          <a:xfrm>
            <a:off x="3675798" y="1540489"/>
            <a:ext cx="4626601" cy="4103602"/>
            <a:chOff x="3675798" y="1540489"/>
            <a:chExt cx="4626601" cy="4103602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F624AFF-4A45-42E2-B7D2-027AC710447D}"/>
                </a:ext>
              </a:extLst>
            </p:cNvPr>
            <p:cNvSpPr/>
            <p:nvPr/>
          </p:nvSpPr>
          <p:spPr>
            <a:xfrm>
              <a:off x="4870944" y="4813094"/>
              <a:ext cx="203751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/>
                <a:t>DNN is already confident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A2E0707-3828-45BC-AAE1-EAAD8DD472E3}"/>
                </a:ext>
              </a:extLst>
            </p:cNvPr>
            <p:cNvGrpSpPr/>
            <p:nvPr/>
          </p:nvGrpSpPr>
          <p:grpSpPr>
            <a:xfrm>
              <a:off x="4768964" y="2875289"/>
              <a:ext cx="2509689" cy="1439940"/>
              <a:chOff x="-2294603" y="603250"/>
              <a:chExt cx="7975600" cy="5651500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09A990A7-0956-4BDA-88D7-4F1FB9BB3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294603" y="603250"/>
                <a:ext cx="7975600" cy="5651500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21AD653-BFF9-47AC-9EFF-AA01B0465D0A}"/>
                  </a:ext>
                </a:extLst>
              </p:cNvPr>
              <p:cNvSpPr/>
              <p:nvPr/>
            </p:nvSpPr>
            <p:spPr>
              <a:xfrm>
                <a:off x="-1510857" y="4635797"/>
                <a:ext cx="1871440" cy="1512794"/>
              </a:xfrm>
              <a:prstGeom prst="rect">
                <a:avLst/>
              </a:prstGeom>
              <a:noFill/>
              <a:ln w="57150">
                <a:solidFill>
                  <a:srgbClr val="DD7C1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EA9E4E4-3755-4174-84FA-076725362745}"/>
                  </a:ext>
                </a:extLst>
              </p:cNvPr>
              <p:cNvSpPr/>
              <p:nvPr/>
            </p:nvSpPr>
            <p:spPr>
              <a:xfrm>
                <a:off x="-2030726" y="3208063"/>
                <a:ext cx="1540704" cy="1215082"/>
              </a:xfrm>
              <a:prstGeom prst="rect">
                <a:avLst/>
              </a:prstGeom>
              <a:noFill/>
              <a:ln w="57150">
                <a:solidFill>
                  <a:srgbClr val="DD7C1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514BDC4-DF7D-46F5-B19B-DAB4A36F05D0}"/>
                  </a:ext>
                </a:extLst>
              </p:cNvPr>
              <p:cNvSpPr/>
              <p:nvPr/>
            </p:nvSpPr>
            <p:spPr>
              <a:xfrm>
                <a:off x="843239" y="2357127"/>
                <a:ext cx="899577" cy="683786"/>
              </a:xfrm>
              <a:prstGeom prst="rect">
                <a:avLst/>
              </a:prstGeom>
              <a:noFill/>
              <a:ln w="57150">
                <a:solidFill>
                  <a:srgbClr val="DD7C1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CD1720B-B090-4C3F-A535-E8C1B41F9164}"/>
                  </a:ext>
                </a:extLst>
              </p:cNvPr>
              <p:cNvSpPr/>
              <p:nvPr/>
            </p:nvSpPr>
            <p:spPr>
              <a:xfrm>
                <a:off x="1990049" y="787053"/>
                <a:ext cx="752227" cy="747384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4173F12C-DC5D-401C-96C0-AADCE718D846}"/>
                  </a:ext>
                </a:extLst>
              </p:cNvPr>
              <p:cNvSpPr/>
              <p:nvPr/>
            </p:nvSpPr>
            <p:spPr>
              <a:xfrm>
                <a:off x="1363909" y="1644504"/>
                <a:ext cx="766011" cy="795867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65AFC015-91A9-4B62-A67C-A5CD0B9E7ADA}"/>
                  </a:ext>
                </a:extLst>
              </p:cNvPr>
              <p:cNvSpPr/>
              <p:nvPr/>
            </p:nvSpPr>
            <p:spPr>
              <a:xfrm>
                <a:off x="3340653" y="1123991"/>
                <a:ext cx="635000" cy="605179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F40585B-88F1-4F82-8D67-EFC403B7BA30}"/>
                  </a:ext>
                </a:extLst>
              </p:cNvPr>
              <p:cNvSpPr/>
              <p:nvPr/>
            </p:nvSpPr>
            <p:spPr>
              <a:xfrm>
                <a:off x="4128431" y="2254104"/>
                <a:ext cx="752227" cy="747384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9463D48-F228-4267-B016-28AA78C2A5D4}"/>
                  </a:ext>
                </a:extLst>
              </p:cNvPr>
              <p:cNvSpPr/>
              <p:nvPr/>
            </p:nvSpPr>
            <p:spPr>
              <a:xfrm>
                <a:off x="2887785" y="709126"/>
                <a:ext cx="486736" cy="448733"/>
              </a:xfrm>
              <a:prstGeom prst="rect">
                <a:avLst/>
              </a:prstGeom>
              <a:noFill/>
              <a:ln w="57150">
                <a:solidFill>
                  <a:srgbClr val="64F0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</p:grp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34BB871-2373-4D34-BEC5-77C6A6227976}"/>
                </a:ext>
              </a:extLst>
            </p:cNvPr>
            <p:cNvSpPr/>
            <p:nvPr/>
          </p:nvSpPr>
          <p:spPr>
            <a:xfrm>
              <a:off x="3675798" y="1540489"/>
              <a:ext cx="462660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/>
                <a:t>Eliminate </a:t>
              </a:r>
            </a:p>
            <a:p>
              <a:pPr algn="ctr"/>
              <a:r>
                <a:rPr lang="en-US" sz="2400" dirty="0"/>
                <a:t>confidently-detected regions</a:t>
              </a:r>
            </a:p>
          </p:txBody>
        </p:sp>
        <p:cxnSp>
          <p:nvCxnSpPr>
            <p:cNvPr id="7" name="Connector: Elbow 6">
              <a:extLst>
                <a:ext uri="{FF2B5EF4-FFF2-40B4-BE49-F238E27FC236}">
                  <a16:creationId xmlns:a16="http://schemas.microsoft.com/office/drawing/2014/main" id="{1DD8B3FA-C18B-40A9-8406-9EDBBA3F9FDB}"/>
                </a:ext>
              </a:extLst>
            </p:cNvPr>
            <p:cNvCxnSpPr>
              <a:cxnSpLocks/>
              <a:stCxn id="36" idx="0"/>
              <a:endCxn id="12" idx="2"/>
            </p:cNvCxnSpPr>
            <p:nvPr/>
          </p:nvCxnSpPr>
          <p:spPr>
            <a:xfrm rot="5400000" flipH="1" flipV="1">
              <a:off x="5235437" y="4150644"/>
              <a:ext cx="1316715" cy="8186"/>
            </a:xfrm>
            <a:prstGeom prst="bentConnector3">
              <a:avLst/>
            </a:prstGeom>
            <a:ln w="50800">
              <a:solidFill>
                <a:srgbClr val="DD7C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0177A33-9347-5E4E-8A62-BDA8D239FD9D}"/>
                </a:ext>
              </a:extLst>
            </p:cNvPr>
            <p:cNvCxnSpPr>
              <a:cxnSpLocks/>
              <a:endCxn id="10" idx="2"/>
            </p:cNvCxnSpPr>
            <p:nvPr/>
          </p:nvCxnSpPr>
          <p:spPr>
            <a:xfrm flipH="1" flipV="1">
              <a:off x="5310030" y="4288181"/>
              <a:ext cx="133190" cy="567546"/>
            </a:xfrm>
            <a:prstGeom prst="straightConnector1">
              <a:avLst/>
            </a:prstGeom>
            <a:ln w="50800">
              <a:solidFill>
                <a:srgbClr val="DD7C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urved Connector 19">
              <a:extLst>
                <a:ext uri="{FF2B5EF4-FFF2-40B4-BE49-F238E27FC236}">
                  <a16:creationId xmlns:a16="http://schemas.microsoft.com/office/drawing/2014/main" id="{A22F8896-9F8E-B94A-8A32-A60E8DE082DD}"/>
                </a:ext>
              </a:extLst>
            </p:cNvPr>
            <p:cNvCxnSpPr>
              <a:cxnSpLocks/>
              <a:stCxn id="36" idx="1"/>
              <a:endCxn id="11" idx="1"/>
            </p:cNvCxnSpPr>
            <p:nvPr/>
          </p:nvCxnSpPr>
          <p:spPr>
            <a:xfrm rot="10800000">
              <a:off x="4851998" y="3693763"/>
              <a:ext cx="18946" cy="1534831"/>
            </a:xfrm>
            <a:prstGeom prst="curvedConnector3">
              <a:avLst>
                <a:gd name="adj1" fmla="val 1306587"/>
              </a:avLst>
            </a:prstGeom>
            <a:ln w="50800">
              <a:solidFill>
                <a:srgbClr val="DD7C1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3C6B82CF-86E6-42F4-AC8C-347B11AF1012}"/>
              </a:ext>
            </a:extLst>
          </p:cNvPr>
          <p:cNvSpPr/>
          <p:nvPr/>
        </p:nvSpPr>
        <p:spPr>
          <a:xfrm>
            <a:off x="8340730" y="1536489"/>
            <a:ext cx="373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Re-encode </a:t>
            </a:r>
          </a:p>
          <a:p>
            <a:pPr algn="ctr"/>
            <a:r>
              <a:rPr lang="en-US" sz="2400" dirty="0"/>
              <a:t>in higher quality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86F237F-90E2-4405-9A59-B709B1CF78B5}"/>
              </a:ext>
            </a:extLst>
          </p:cNvPr>
          <p:cNvSpPr/>
          <p:nvPr/>
        </p:nvSpPr>
        <p:spPr>
          <a:xfrm>
            <a:off x="5" y="5838441"/>
            <a:ext cx="12191995" cy="5603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DDS finds the regions that are almost detected </a:t>
            </a:r>
            <a:r>
              <a:rPr lang="en-US" sz="3200" b="1" dirty="0">
                <a:solidFill>
                  <a:srgbClr val="0070C0"/>
                </a:solidFill>
              </a:rPr>
              <a:t>but not</a:t>
            </a:r>
            <a:r>
              <a:rPr lang="en-US" sz="3200" b="1" dirty="0">
                <a:solidFill>
                  <a:schemeClr val="tx1"/>
                </a:solidFill>
              </a:rPr>
              <a:t>.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017A603-935D-4658-A031-DC2B2FC3AB17}"/>
              </a:ext>
            </a:extLst>
          </p:cNvPr>
          <p:cNvGrpSpPr/>
          <p:nvPr/>
        </p:nvGrpSpPr>
        <p:grpSpPr>
          <a:xfrm>
            <a:off x="8850559" y="2869985"/>
            <a:ext cx="2549505" cy="1554740"/>
            <a:chOff x="1773804" y="4153582"/>
            <a:chExt cx="2549505" cy="1554740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252BDF9D-5B67-49D1-85FE-5D31558A49BB}"/>
                </a:ext>
              </a:extLst>
            </p:cNvPr>
            <p:cNvSpPr/>
            <p:nvPr/>
          </p:nvSpPr>
          <p:spPr>
            <a:xfrm>
              <a:off x="1773804" y="4153582"/>
              <a:ext cx="2549505" cy="155474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77396426-10C0-4DA1-9271-4EE0BD83E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80534" t="29211" r="10035" b="57565"/>
            <a:stretch>
              <a:fillRect/>
            </a:stretch>
          </p:blipFill>
          <p:spPr>
            <a:xfrm>
              <a:off x="3786867" y="5047456"/>
              <a:ext cx="512771" cy="433513"/>
            </a:xfrm>
            <a:custGeom>
              <a:avLst/>
              <a:gdLst>
                <a:gd name="connsiteX0" fmla="*/ 0 w 242652"/>
                <a:gd name="connsiteY0" fmla="*/ 0 h 195211"/>
                <a:gd name="connsiteX1" fmla="*/ 242652 w 242652"/>
                <a:gd name="connsiteY1" fmla="*/ 0 h 195211"/>
                <a:gd name="connsiteX2" fmla="*/ 242652 w 242652"/>
                <a:gd name="connsiteY2" fmla="*/ 195211 h 195211"/>
                <a:gd name="connsiteX3" fmla="*/ 0 w 242652"/>
                <a:gd name="connsiteY3" fmla="*/ 195211 h 19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652" h="195211">
                  <a:moveTo>
                    <a:pt x="0" y="0"/>
                  </a:moveTo>
                  <a:lnTo>
                    <a:pt x="242652" y="0"/>
                  </a:lnTo>
                  <a:lnTo>
                    <a:pt x="242652" y="195211"/>
                  </a:lnTo>
                  <a:lnTo>
                    <a:pt x="0" y="195211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67C0085B-75BB-4B24-B5D6-F2ADC269D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0656" t="9214" r="21382" b="80078"/>
            <a:stretch>
              <a:fillRect/>
            </a:stretch>
          </p:blipFill>
          <p:spPr>
            <a:xfrm>
              <a:off x="3543695" y="4505653"/>
              <a:ext cx="499558" cy="405119"/>
            </a:xfrm>
            <a:custGeom>
              <a:avLst/>
              <a:gdLst>
                <a:gd name="connsiteX0" fmla="*/ 0 w 204837"/>
                <a:gd name="connsiteY0" fmla="*/ 0 h 158068"/>
                <a:gd name="connsiteX1" fmla="*/ 204837 w 204837"/>
                <a:gd name="connsiteY1" fmla="*/ 0 h 158068"/>
                <a:gd name="connsiteX2" fmla="*/ 204837 w 204837"/>
                <a:gd name="connsiteY2" fmla="*/ 158068 h 158068"/>
                <a:gd name="connsiteX3" fmla="*/ 0 w 204837"/>
                <a:gd name="connsiteY3" fmla="*/ 158068 h 15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4837" h="158068">
                  <a:moveTo>
                    <a:pt x="0" y="0"/>
                  </a:moveTo>
                  <a:lnTo>
                    <a:pt x="204837" y="0"/>
                  </a:lnTo>
                  <a:lnTo>
                    <a:pt x="204837" y="158068"/>
                  </a:lnTo>
                  <a:lnTo>
                    <a:pt x="0" y="158068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7355E900-4209-4898-8B78-31D4DFDCEF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64978" t="1873" r="28919" b="90187"/>
            <a:stretch>
              <a:fillRect/>
            </a:stretch>
          </p:blipFill>
          <p:spPr>
            <a:xfrm>
              <a:off x="3321037" y="4205448"/>
              <a:ext cx="359654" cy="282138"/>
            </a:xfrm>
            <a:custGeom>
              <a:avLst/>
              <a:gdLst>
                <a:gd name="connsiteX0" fmla="*/ 0 w 157011"/>
                <a:gd name="connsiteY0" fmla="*/ 0 h 117205"/>
                <a:gd name="connsiteX1" fmla="*/ 157011 w 157011"/>
                <a:gd name="connsiteY1" fmla="*/ 0 h 117205"/>
                <a:gd name="connsiteX2" fmla="*/ 157011 w 157011"/>
                <a:gd name="connsiteY2" fmla="*/ 117205 h 117205"/>
                <a:gd name="connsiteX3" fmla="*/ 0 w 157011"/>
                <a:gd name="connsiteY3" fmla="*/ 117205 h 117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7011" h="117205">
                  <a:moveTo>
                    <a:pt x="0" y="0"/>
                  </a:moveTo>
                  <a:lnTo>
                    <a:pt x="157011" y="0"/>
                  </a:lnTo>
                  <a:lnTo>
                    <a:pt x="157011" y="117205"/>
                  </a:lnTo>
                  <a:lnTo>
                    <a:pt x="0" y="117205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4ED598BD-F709-4E02-8ADB-359A25246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53722" t="3252" r="36846" b="83523"/>
            <a:stretch>
              <a:fillRect/>
            </a:stretch>
          </p:blipFill>
          <p:spPr>
            <a:xfrm>
              <a:off x="2821559" y="4194390"/>
              <a:ext cx="471188" cy="398359"/>
            </a:xfrm>
            <a:custGeom>
              <a:avLst/>
              <a:gdLst>
                <a:gd name="connsiteX0" fmla="*/ 0 w 242652"/>
                <a:gd name="connsiteY0" fmla="*/ 0 h 195211"/>
                <a:gd name="connsiteX1" fmla="*/ 242652 w 242652"/>
                <a:gd name="connsiteY1" fmla="*/ 0 h 195211"/>
                <a:gd name="connsiteX2" fmla="*/ 242652 w 242652"/>
                <a:gd name="connsiteY2" fmla="*/ 195211 h 195211"/>
                <a:gd name="connsiteX3" fmla="*/ 0 w 242652"/>
                <a:gd name="connsiteY3" fmla="*/ 195211 h 19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652" h="195211">
                  <a:moveTo>
                    <a:pt x="0" y="0"/>
                  </a:moveTo>
                  <a:lnTo>
                    <a:pt x="242652" y="0"/>
                  </a:lnTo>
                  <a:lnTo>
                    <a:pt x="242652" y="195211"/>
                  </a:lnTo>
                  <a:lnTo>
                    <a:pt x="0" y="195211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E7A61C0A-3F8D-4664-9030-B7800A19A4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45871" t="18424" r="44524" b="67493"/>
            <a:stretch>
              <a:fillRect/>
            </a:stretch>
          </p:blipFill>
          <p:spPr>
            <a:xfrm>
              <a:off x="2201815" y="4651135"/>
              <a:ext cx="563809" cy="498450"/>
            </a:xfrm>
            <a:custGeom>
              <a:avLst/>
              <a:gdLst>
                <a:gd name="connsiteX0" fmla="*/ 0 w 247099"/>
                <a:gd name="connsiteY0" fmla="*/ 0 h 207874"/>
                <a:gd name="connsiteX1" fmla="*/ 247099 w 247099"/>
                <a:gd name="connsiteY1" fmla="*/ 0 h 207874"/>
                <a:gd name="connsiteX2" fmla="*/ 247099 w 247099"/>
                <a:gd name="connsiteY2" fmla="*/ 207874 h 207874"/>
                <a:gd name="connsiteX3" fmla="*/ 0 w 247099"/>
                <a:gd name="connsiteY3" fmla="*/ 207874 h 207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099" h="207874">
                  <a:moveTo>
                    <a:pt x="0" y="0"/>
                  </a:moveTo>
                  <a:lnTo>
                    <a:pt x="247099" y="0"/>
                  </a:lnTo>
                  <a:lnTo>
                    <a:pt x="247099" y="207874"/>
                  </a:lnTo>
                  <a:lnTo>
                    <a:pt x="0" y="207874"/>
                  </a:lnTo>
                  <a:close/>
                </a:path>
              </a:pathLst>
            </a:custGeom>
            <a:ln>
              <a:solidFill>
                <a:srgbClr val="64F0F7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550888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9406</TotalTime>
  <Words>462</Words>
  <Application>Microsoft Office PowerPoint</Application>
  <PresentationFormat>Widescreen</PresentationFormat>
  <Paragraphs>107</Paragraphs>
  <Slides>11</Slides>
  <Notes>10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Server-Driven Video Streaming  for Deep Learning Inference</vt:lpstr>
      <vt:lpstr>Video streaming for analytics is pervasive</vt:lpstr>
      <vt:lpstr>Design goals of video streaming protocol</vt:lpstr>
      <vt:lpstr>Bandwidth saving opportunity</vt:lpstr>
      <vt:lpstr>Previous work: real-time camera-side heuristics</vt:lpstr>
      <vt:lpstr>Challenge</vt:lpstr>
      <vt:lpstr>DNN-Driven Streaming (DDS)</vt:lpstr>
      <vt:lpstr>Demo</vt:lpstr>
      <vt:lpstr>Example: object detection</vt:lpstr>
      <vt:lpstr>Accuracy-bandwidth trade-off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Server-Driven Video Streaming for Deep Learning Inference</dc:title>
  <dc:creator>pitsodark@gmail.com</dc:creator>
  <cp:lastModifiedBy>Kuntai Du</cp:lastModifiedBy>
  <cp:revision>507</cp:revision>
  <dcterms:created xsi:type="dcterms:W3CDTF">2020-07-13T06:59:01Z</dcterms:created>
  <dcterms:modified xsi:type="dcterms:W3CDTF">2020-08-06T01:55:05Z</dcterms:modified>
</cp:coreProperties>
</file>